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2" r:id="rId2"/>
    <p:sldId id="375" r:id="rId3"/>
    <p:sldId id="352" r:id="rId4"/>
    <p:sldId id="376" r:id="rId5"/>
    <p:sldId id="348" r:id="rId6"/>
    <p:sldId id="344" r:id="rId7"/>
    <p:sldId id="359" r:id="rId8"/>
    <p:sldId id="331" r:id="rId9"/>
    <p:sldId id="337" r:id="rId10"/>
    <p:sldId id="346" r:id="rId11"/>
    <p:sldId id="340" r:id="rId12"/>
    <p:sldId id="380" r:id="rId13"/>
    <p:sldId id="378" r:id="rId14"/>
    <p:sldId id="382" r:id="rId15"/>
    <p:sldId id="338" r:id="rId16"/>
    <p:sldId id="355" r:id="rId17"/>
    <p:sldId id="377" r:id="rId18"/>
    <p:sldId id="356" r:id="rId19"/>
    <p:sldId id="361" r:id="rId20"/>
    <p:sldId id="364" r:id="rId21"/>
    <p:sldId id="367" r:id="rId22"/>
    <p:sldId id="365" r:id="rId23"/>
    <p:sldId id="368" r:id="rId24"/>
    <p:sldId id="369" r:id="rId25"/>
    <p:sldId id="370" r:id="rId26"/>
    <p:sldId id="372" r:id="rId27"/>
    <p:sldId id="362" r:id="rId28"/>
    <p:sldId id="363" r:id="rId29"/>
    <p:sldId id="366" r:id="rId30"/>
    <p:sldId id="374" r:id="rId31"/>
    <p:sldId id="300" r:id="rId32"/>
  </p:sldIdLst>
  <p:sldSz cx="6858000" cy="9144000" type="screen4x3"/>
  <p:notesSz cx="6888163" cy="100203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6F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60"/>
  </p:normalViewPr>
  <p:slideViewPr>
    <p:cSldViewPr>
      <p:cViewPr>
        <p:scale>
          <a:sx n="82" d="100"/>
          <a:sy n="82" d="100"/>
        </p:scale>
        <p:origin x="-978" y="8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2B0F47A-9CFE-479B-9A96-CC3594F8573B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2027F03-DF4A-4C36-814C-C1A5CF4607FB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334438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F3A38-4082-4958-BB5A-8781CEB2F9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35175" y="750888"/>
            <a:ext cx="28178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F3A38-4082-4958-BB5A-8781CEB2F9B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9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364068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68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5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3DFA8-3F2A-4C57-AFEB-862A6AD82BA2}" type="datetimeFigureOut">
              <a:rPr lang="id-ID" smtClean="0"/>
              <a:pPr/>
              <a:t>17/04/2024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5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5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0E149-047A-4CAD-A336-E3FD68EE6E12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microsoft.com/office/2007/relationships/hdphoto" Target="../media/hdphoto2.wdp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0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microsoft.com/office/2007/relationships/hdphoto" Target="../media/hdphoto10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89.jpeg"/><Relationship Id="rId5" Type="http://schemas.openxmlformats.org/officeDocument/2006/relationships/image" Target="../media/image85.jpeg"/><Relationship Id="rId10" Type="http://schemas.microsoft.com/office/2007/relationships/hdphoto" Target="../media/hdphoto9.wdp"/><Relationship Id="rId4" Type="http://schemas.openxmlformats.org/officeDocument/2006/relationships/image" Target="../media/image84.jpeg"/><Relationship Id="rId9" Type="http://schemas.openxmlformats.org/officeDocument/2006/relationships/image" Target="../media/image88.jpe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3.jpeg"/><Relationship Id="rId7" Type="http://schemas.openxmlformats.org/officeDocument/2006/relationships/image" Target="../media/image90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jpeg"/><Relationship Id="rId7" Type="http://schemas.openxmlformats.org/officeDocument/2006/relationships/image" Target="../media/image1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22.jpeg"/><Relationship Id="rId4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jpeg"/><Relationship Id="rId7" Type="http://schemas.openxmlformats.org/officeDocument/2006/relationships/image" Target="../media/image1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4.jpeg"/><Relationship Id="rId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3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23.jpeg"/><Relationship Id="rId7" Type="http://schemas.openxmlformats.org/officeDocument/2006/relationships/image" Target="../media/image13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10" Type="http://schemas.openxmlformats.org/officeDocument/2006/relationships/image" Target="../media/image142.jpe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23.jpeg"/><Relationship Id="rId7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11" Type="http://schemas.microsoft.com/office/2007/relationships/hdphoto" Target="../media/hdphoto15.wdp"/><Relationship Id="rId5" Type="http://schemas.openxmlformats.org/officeDocument/2006/relationships/image" Target="../media/image143.jpeg"/><Relationship Id="rId10" Type="http://schemas.openxmlformats.org/officeDocument/2006/relationships/image" Target="../media/image146.jpeg"/><Relationship Id="rId4" Type="http://schemas.openxmlformats.org/officeDocument/2006/relationships/image" Target="../media/image136.png"/><Relationship Id="rId9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23.jpeg"/><Relationship Id="rId7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0.jpeg"/><Relationship Id="rId4" Type="http://schemas.openxmlformats.org/officeDocument/2006/relationships/image" Target="../media/image136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3.jpeg"/><Relationship Id="rId7" Type="http://schemas.openxmlformats.org/officeDocument/2006/relationships/image" Target="../media/image152.jpeg"/><Relationship Id="rId12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154.jpeg"/><Relationship Id="rId5" Type="http://schemas.openxmlformats.org/officeDocument/2006/relationships/image" Target="../media/image151.jpeg"/><Relationship Id="rId10" Type="http://schemas.microsoft.com/office/2007/relationships/hdphoto" Target="../media/hdphoto19.wdp"/><Relationship Id="rId4" Type="http://schemas.openxmlformats.org/officeDocument/2006/relationships/image" Target="../media/image136.png"/><Relationship Id="rId9" Type="http://schemas.openxmlformats.org/officeDocument/2006/relationships/image" Target="../media/image1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39.png"/><Relationship Id="rId7" Type="http://schemas.openxmlformats.org/officeDocument/2006/relationships/image" Target="../media/image156.jpe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29.png"/><Relationship Id="rId5" Type="http://schemas.openxmlformats.org/officeDocument/2006/relationships/image" Target="../media/image41.jpeg"/><Relationship Id="rId10" Type="http://schemas.openxmlformats.org/officeDocument/2006/relationships/image" Target="../media/image42.jpeg"/><Relationship Id="rId4" Type="http://schemas.openxmlformats.org/officeDocument/2006/relationships/image" Target="../media/image11.jpeg"/><Relationship Id="rId9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48.jpe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5" Type="http://schemas.openxmlformats.org/officeDocument/2006/relationships/image" Target="../media/image56.jpeg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4.wdp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1.jpeg"/><Relationship Id="rId7" Type="http://schemas.openxmlformats.org/officeDocument/2006/relationships/image" Target="../media/image6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2.jpeg"/><Relationship Id="rId10" Type="http://schemas.openxmlformats.org/officeDocument/2006/relationships/image" Target="../media/image49.png"/><Relationship Id="rId4" Type="http://schemas.openxmlformats.org/officeDocument/2006/relationships/image" Target="../media/image58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jpeg"/><Relationship Id="rId7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6.wdp"/><Relationship Id="rId4" Type="http://schemas.openxmlformats.org/officeDocument/2006/relationships/image" Target="../media/image61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68.jpeg"/><Relationship Id="rId12" Type="http://schemas.openxmlformats.org/officeDocument/2006/relationships/image" Target="../media/image7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5" Type="http://schemas.openxmlformats.org/officeDocument/2006/relationships/image" Target="../media/image66.jpeg"/><Relationship Id="rId10" Type="http://schemas.openxmlformats.org/officeDocument/2006/relationships/hyperlink" Target="http://situsdownload.com/contoh-contoh/contoh-company-profile-perusahaan.html/attachment/notiz-mit-contact-us" TargetMode="External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 depan.jpg"/>
          <p:cNvPicPr>
            <a:picLocks noChangeAspect="1"/>
          </p:cNvPicPr>
          <p:nvPr/>
        </p:nvPicPr>
        <p:blipFill>
          <a:blip r:embed="rId3"/>
          <a:srcRect l="1111" t="56140" b="16244"/>
          <a:stretch>
            <a:fillRect/>
          </a:stretch>
        </p:blipFill>
        <p:spPr>
          <a:xfrm>
            <a:off x="0" y="8143900"/>
            <a:ext cx="6858000" cy="1000100"/>
          </a:xfrm>
          <a:prstGeom prst="rect">
            <a:avLst/>
          </a:prstGeom>
        </p:spPr>
      </p:pic>
      <p:pic>
        <p:nvPicPr>
          <p:cNvPr id="7" name="Picture 6" descr="layer-sudut.jpg"/>
          <p:cNvPicPr>
            <a:picLocks noChangeAspect="1"/>
          </p:cNvPicPr>
          <p:nvPr/>
        </p:nvPicPr>
        <p:blipFill>
          <a:blip r:embed="rId4"/>
          <a:srcRect l="2222"/>
          <a:stretch>
            <a:fillRect/>
          </a:stretch>
        </p:blipFill>
        <p:spPr>
          <a:xfrm>
            <a:off x="0" y="0"/>
            <a:ext cx="6858000" cy="10668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267200" y="8229600"/>
            <a:ext cx="2590800" cy="838200"/>
          </a:xfrm>
          <a:prstGeom prst="roundRect">
            <a:avLst/>
          </a:prstGeom>
          <a:solidFill>
            <a:srgbClr val="06A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 smtClean="0"/>
              <a:t>CORPORATE</a:t>
            </a:r>
          </a:p>
          <a:p>
            <a:pPr algn="r"/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Content Placeholder 16" descr="layer rame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-24" y="1752600"/>
            <a:ext cx="4800600" cy="6019800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2"/>
          <p:cNvGrpSpPr/>
          <p:nvPr/>
        </p:nvGrpSpPr>
        <p:grpSpPr>
          <a:xfrm>
            <a:off x="1447800" y="2465793"/>
            <a:ext cx="3352800" cy="5001808"/>
            <a:chOff x="1524000" y="1752600"/>
            <a:chExt cx="3352800" cy="5001808"/>
          </a:xfrm>
        </p:grpSpPr>
        <p:pic>
          <p:nvPicPr>
            <p:cNvPr id="19" name="Picture 18" descr="CIMG0101"/>
            <p:cNvPicPr>
              <a:picLocks noChangeArrowheads="1"/>
            </p:cNvPicPr>
            <p:nvPr/>
          </p:nvPicPr>
          <p:blipFill>
            <a:blip r:embed="rId6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1600200" y="3429000"/>
              <a:ext cx="1752600" cy="1600200"/>
            </a:xfrm>
            <a:prstGeom prst="diamond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 descr="logo mp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0800" y="4343400"/>
              <a:ext cx="1828800" cy="1524000"/>
            </a:xfrm>
            <a:prstGeom prst="diamond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WordArt 1"/>
            <p:cNvSpPr>
              <a:spLocks noChangeArrowheads="1" noChangeShapeType="1" noTextEdit="1"/>
            </p:cNvSpPr>
            <p:nvPr/>
          </p:nvSpPr>
          <p:spPr bwMode="auto">
            <a:xfrm>
              <a:off x="1524000" y="3200400"/>
              <a:ext cx="609600" cy="3048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en-US" sz="1600" kern="10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SECURITY</a:t>
              </a:r>
              <a:r>
                <a:rPr lang="en-US" sz="1600" kern="10" baseline="0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 &amp; </a:t>
              </a:r>
              <a:endParaRPr lang="en-US" sz="1600" kern="10" baseline="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endParaRPr>
            </a:p>
            <a:p>
              <a:pPr algn="ctr" rtl="0"/>
              <a:r>
                <a:rPr lang="en-US" sz="1600" kern="10" baseline="0" dirty="0" smtClean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SAFETY </a:t>
              </a:r>
              <a:r>
                <a:rPr lang="en-US" sz="1600" kern="10" baseline="0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SYSTEM</a:t>
              </a:r>
              <a:endParaRPr lang="en-US" sz="1600" kern="1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endParaRPr>
            </a:p>
          </p:txBody>
        </p:sp>
        <p:sp>
          <p:nvSpPr>
            <p:cNvPr id="26" name="WordArt 1"/>
            <p:cNvSpPr>
              <a:spLocks noChangeArrowheads="1" noChangeShapeType="1" noTextEdit="1"/>
            </p:cNvSpPr>
            <p:nvPr/>
          </p:nvSpPr>
          <p:spPr bwMode="auto">
            <a:xfrm>
              <a:off x="3810000" y="4114800"/>
              <a:ext cx="762000" cy="3048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en-US" sz="1600" kern="10" baseline="0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CLEANING SERVICE </a:t>
              </a:r>
              <a:r>
                <a:rPr lang="en-US" sz="1600" kern="10" baseline="0" dirty="0" smtClean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&amp; </a:t>
              </a:r>
            </a:p>
            <a:p>
              <a:pPr algn="ctr" rtl="0"/>
              <a:r>
                <a:rPr lang="en-US" sz="1600" kern="10" baseline="0" dirty="0" smtClean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 Black"/>
                </a:rPr>
                <a:t>LANDSCAPING </a:t>
              </a:r>
              <a:endParaRPr lang="en-US" sz="1600" kern="1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endParaRPr>
            </a:p>
          </p:txBody>
        </p:sp>
        <p:pic>
          <p:nvPicPr>
            <p:cNvPr id="29" name="Picture 28" descr="logo parkir.jpg"/>
            <p:cNvPicPr>
              <a:picLocks noChangeAspect="1"/>
            </p:cNvPicPr>
            <p:nvPr/>
          </p:nvPicPr>
          <p:blipFill>
            <a:blip r:embed="rId8" cstate="print"/>
            <a:srcRect l="12624" t="6306" r="7790" b="30631"/>
            <a:stretch>
              <a:fillRect/>
            </a:stretch>
          </p:blipFill>
          <p:spPr>
            <a:xfrm>
              <a:off x="3962417" y="5715000"/>
              <a:ext cx="473529" cy="457200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4" name="Picture 23" descr="driver2.jpg"/>
            <p:cNvPicPr>
              <a:picLocks noChangeAspect="1"/>
            </p:cNvPicPr>
            <p:nvPr/>
          </p:nvPicPr>
          <p:blipFill>
            <a:blip r:embed="rId9" cstate="print">
              <a:lum bright="10000" contrast="20000"/>
            </a:blip>
            <a:stretch>
              <a:fillRect/>
            </a:stretch>
          </p:blipFill>
          <p:spPr>
            <a:xfrm>
              <a:off x="1524000" y="5105409"/>
              <a:ext cx="1905000" cy="1648999"/>
            </a:xfrm>
            <a:prstGeom prst="diamond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WordArt 1"/>
            <p:cNvSpPr>
              <a:spLocks noChangeArrowheads="1" noChangeShapeType="1" noTextEdit="1"/>
            </p:cNvSpPr>
            <p:nvPr/>
          </p:nvSpPr>
          <p:spPr bwMode="auto">
            <a:xfrm>
              <a:off x="3886200" y="6019800"/>
              <a:ext cx="685800" cy="1524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en-US" sz="1600" b="1" kern="10" cap="all" baseline="0" dirty="0">
                  <a:ln w="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Arial Black"/>
                </a:rPr>
                <a:t>PARKING SYSTEM </a:t>
              </a:r>
              <a:endParaRPr lang="en-US" sz="1600" b="1" kern="10" cap="all" dirty="0">
                <a:ln w="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Arial Black"/>
              </a:endParaRPr>
            </a:p>
          </p:txBody>
        </p:sp>
        <p:sp>
          <p:nvSpPr>
            <p:cNvPr id="30" name="WordArt 1"/>
            <p:cNvSpPr>
              <a:spLocks noChangeArrowheads="1" noChangeShapeType="1" noTextEdit="1"/>
            </p:cNvSpPr>
            <p:nvPr/>
          </p:nvSpPr>
          <p:spPr bwMode="auto">
            <a:xfrm>
              <a:off x="3124200" y="6400800"/>
              <a:ext cx="685800" cy="1524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r>
                <a:rPr lang="en-US" sz="1600" b="1" kern="10" cap="all" dirty="0" smtClean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reflection blurRad="12700" stA="50000" endPos="50000" dist="5000" dir="5400000" sy="-100000" rotWithShape="0"/>
                  </a:effectLst>
                  <a:latin typeface="Arial Black"/>
                </a:rPr>
                <a:t>Driver logistic</a:t>
              </a:r>
              <a:endParaRPr lang="en-US" sz="1600" b="1" kern="10" cap="all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Arial Black"/>
              </a:endParaRPr>
            </a:p>
          </p:txBody>
        </p:sp>
        <p:pic>
          <p:nvPicPr>
            <p:cNvPr id="31" name="Picture 30" descr="D:\File SYF\Blok VII 2015\MRG 01.jpg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33600" y="1752600"/>
              <a:ext cx="2743200" cy="2438400"/>
            </a:xfrm>
            <a:prstGeom prst="diamond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32" name="WordArt 3"/>
          <p:cNvSpPr>
            <a:spLocks noChangeArrowheads="1" noChangeShapeType="1" noTextEdit="1"/>
          </p:cNvSpPr>
          <p:nvPr/>
        </p:nvSpPr>
        <p:spPr bwMode="auto">
          <a:xfrm>
            <a:off x="1809750" y="990600"/>
            <a:ext cx="405765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21" name="Picture 2" descr="G:\PT. Bukit Mayana 9\File SYF\Blok VII 2015\logo.jpg"/>
          <p:cNvPicPr>
            <a:picLocks noChangeAspect="1" noChangeArrowheads="1"/>
          </p:cNvPicPr>
          <p:nvPr/>
        </p:nvPicPr>
        <p:blipFill>
          <a:blip r:embed="rId11"/>
          <a:srcRect l="48736" t="4769" r="4494" b="53498"/>
          <a:stretch>
            <a:fillRect/>
          </a:stretch>
        </p:blipFill>
        <p:spPr bwMode="auto">
          <a:xfrm>
            <a:off x="585292" y="961923"/>
            <a:ext cx="936104" cy="870154"/>
          </a:xfrm>
          <a:prstGeom prst="rect">
            <a:avLst/>
          </a:prstGeom>
          <a:noFill/>
        </p:spPr>
      </p:pic>
      <p:pic>
        <p:nvPicPr>
          <p:cNvPr id="22" name="Picture 21" descr="LOGO-GLOBAL-MANAJEMEN-SERTIFIKASI-INDONESIA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14818" y="7507068"/>
            <a:ext cx="2547082" cy="7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423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462" y="457200"/>
            <a:ext cx="5029200" cy="14478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Cleaning out put</a:t>
            </a:r>
            <a:r>
              <a:rPr lang="id-ID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S</a:t>
            </a:r>
            <a:r>
              <a:rPr lang="en-US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tandard</a:t>
            </a:r>
            <a:endParaRPr lang="id-ID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" name="Picture 11" descr="images_7.jpeg"/>
          <p:cNvPicPr>
            <a:picLocks noChangeAspect="1"/>
          </p:cNvPicPr>
          <p:nvPr/>
        </p:nvPicPr>
        <p:blipFill>
          <a:blip r:embed="rId2" cstate="print"/>
          <a:srcRect l="27333" t="-2000" r="3333" b="7333"/>
          <a:stretch>
            <a:fillRect/>
          </a:stretch>
        </p:blipFill>
        <p:spPr>
          <a:xfrm>
            <a:off x="4876800" y="1905000"/>
            <a:ext cx="669702" cy="9144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6" name="Picture 15" descr="images_5.jpeg"/>
          <p:cNvPicPr>
            <a:picLocks noChangeAspect="1"/>
          </p:cNvPicPr>
          <p:nvPr/>
        </p:nvPicPr>
        <p:blipFill>
          <a:blip r:embed="rId3" cstate="print"/>
          <a:srcRect l="15038" t="-1190"/>
          <a:stretch>
            <a:fillRect/>
          </a:stretch>
        </p:blipFill>
        <p:spPr>
          <a:xfrm>
            <a:off x="533402" y="2895600"/>
            <a:ext cx="1061357" cy="1143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17" descr="images_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133601"/>
            <a:ext cx="1066800" cy="533400"/>
          </a:xfrm>
          <a:prstGeom prst="rect">
            <a:avLst/>
          </a:prstGeom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18" descr="images_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4267200"/>
            <a:ext cx="1066800" cy="801690"/>
          </a:xfrm>
          <a:prstGeom prst="flowChartAlternate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9" descr="ima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6705600"/>
            <a:ext cx="1066800" cy="838200"/>
          </a:xfrm>
          <a:prstGeom prst="flowChartAlternateProcess">
            <a:avLst/>
          </a:prstGeom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Picture 20" descr="images_3.jpeg"/>
          <p:cNvPicPr>
            <a:picLocks noChangeAspect="1"/>
          </p:cNvPicPr>
          <p:nvPr/>
        </p:nvPicPr>
        <p:blipFill>
          <a:blip r:embed="rId7" cstate="print"/>
          <a:srcRect l="4494" t="8823" r="3371"/>
          <a:stretch>
            <a:fillRect/>
          </a:stretch>
        </p:blipFill>
        <p:spPr>
          <a:xfrm>
            <a:off x="685803" y="5334000"/>
            <a:ext cx="755855" cy="1143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Picture 2" descr="D:\customer-service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7772401"/>
            <a:ext cx="1066800" cy="931547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752600" y="2286001"/>
            <a:ext cx="2396479" cy="3048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Clean &amp; Orderly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752600" y="3505201"/>
            <a:ext cx="2036440" cy="3048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Dry  &amp; shine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7" name="WordArt 3"/>
          <p:cNvSpPr>
            <a:spLocks noChangeArrowheads="1" noChangeShapeType="1" noTextEdit="1"/>
          </p:cNvSpPr>
          <p:nvPr/>
        </p:nvSpPr>
        <p:spPr bwMode="auto">
          <a:xfrm>
            <a:off x="1752600" y="4495801"/>
            <a:ext cx="3124200" cy="3810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Disinfectant &amp; </a:t>
            </a:r>
            <a:r>
              <a:rPr lang="en-US" sz="1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Hygienics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52600" y="5791201"/>
            <a:ext cx="2108448" cy="3048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Fregrance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9" name="WordArt 3"/>
          <p:cNvSpPr>
            <a:spLocks noChangeArrowheads="1" noChangeShapeType="1" noTextEdit="1"/>
          </p:cNvSpPr>
          <p:nvPr/>
        </p:nvSpPr>
        <p:spPr bwMode="auto">
          <a:xfrm>
            <a:off x="1752600" y="7010400"/>
            <a:ext cx="1905000" cy="3810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Green Cleaning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1752600" y="8001000"/>
            <a:ext cx="2895600" cy="3810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Excellence Service</a:t>
            </a:r>
            <a:endParaRPr lang="en-US" sz="1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4" name="Picture 23" descr="logo safeclean B.png"/>
          <p:cNvPicPr>
            <a:picLocks noChangeAspect="1"/>
          </p:cNvPicPr>
          <p:nvPr/>
        </p:nvPicPr>
        <p:blipFill>
          <a:blip r:embed="rId9" cstate="print">
            <a:lum bright="-30000" contrast="40000"/>
          </a:blip>
          <a:stretch>
            <a:fillRect/>
          </a:stretch>
        </p:blipFill>
        <p:spPr>
          <a:xfrm>
            <a:off x="4786322" y="285721"/>
            <a:ext cx="1785926" cy="19288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noFill/>
          <a:ln w="28575" algn="in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 descr="LOGO-GLOBAL-MANAJEMEN-SERTIFIKASI-INDONESIA.pn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9482" y="8001024"/>
            <a:ext cx="1517104" cy="49901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31" name="Oval 3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8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240952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yer 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8" y="-19412"/>
            <a:ext cx="6858000" cy="9144000"/>
          </a:xfrm>
          <a:prstGeom prst="rect">
            <a:avLst/>
          </a:prstGeom>
        </p:spPr>
      </p:pic>
      <p:pic>
        <p:nvPicPr>
          <p:cNvPr id="5" name="Picture 4" descr="logo safe parking 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18" y="753576"/>
            <a:ext cx="4191000" cy="2090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WordArt 1"/>
          <p:cNvSpPr>
            <a:spLocks noChangeArrowheads="1" noChangeShapeType="1" noTextEdit="1"/>
          </p:cNvSpPr>
          <p:nvPr/>
        </p:nvSpPr>
        <p:spPr bwMode="auto">
          <a:xfrm>
            <a:off x="1483618" y="3115776"/>
            <a:ext cx="4465662" cy="3600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600" b="1" kern="10" spc="50" baseline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PARKING SYSTEM </a:t>
            </a:r>
            <a:endParaRPr lang="en-US" sz="1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bject 14"/>
          <p:cNvSpPr txBox="1"/>
          <p:nvPr/>
        </p:nvSpPr>
        <p:spPr>
          <a:xfrm>
            <a:off x="7389440" y="8346605"/>
            <a:ext cx="714380" cy="280548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 marR="4454" algn="just">
              <a:lnSpc>
                <a:spcPct val="125000"/>
              </a:lnSpc>
              <a:spcBef>
                <a:spcPts val="88"/>
              </a:spcBef>
            </a:pPr>
            <a:r>
              <a:rPr lang="id-ID" sz="1400" b="1" dirty="0" smtClean="0">
                <a:latin typeface="Calibri" pitchFamily="34" charset="0"/>
                <a:cs typeface="Calibri" pitchFamily="34" charset="0"/>
              </a:rPr>
              <a:t>Page 16</a:t>
            </a:r>
            <a:endParaRPr sz="1200" b="1" dirty="0">
              <a:cs typeface="Arial MT"/>
            </a:endParaRPr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5332" y="7589733"/>
            <a:ext cx="1295877" cy="897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ALFA FILES\PT. Bukit Mayana\B-PRO Parking\smple sign\parking_sign_file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5285" y="7746764"/>
            <a:ext cx="571500" cy="937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TopUp"/>
            <a:lightRig rig="threePt" dir="t"/>
          </a:scene3d>
          <a:sp3d>
            <a:bevelT/>
          </a:sp3d>
        </p:spPr>
      </p:pic>
      <p:pic>
        <p:nvPicPr>
          <p:cNvPr id="12" name="Picture 3" descr="E:\ALFA FILES\PT. Bukit Mayana\B-PRO Parking\smple sign\80541-004-113E0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985509">
            <a:off x="5630020" y="6855386"/>
            <a:ext cx="729230" cy="83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</p:pic>
      <p:pic>
        <p:nvPicPr>
          <p:cNvPr id="15" name="Picture 14" descr="Foto-0028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7280">
            <a:off x="4222761" y="3880126"/>
            <a:ext cx="1092751" cy="134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Foto-0036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932" y="5386506"/>
            <a:ext cx="1148675" cy="128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IMG00851-20121203-1227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1578" y="4692709"/>
            <a:ext cx="1161200" cy="1332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-2691680" y="3455074"/>
            <a:ext cx="2412664" cy="397031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SAFE PARKING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didirikan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pada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tahun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2006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merupakan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i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brand name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salah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satu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divisi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/unit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kerja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dari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PT. BUKIT MAYANA yang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berdiri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sejak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tahun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1986,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sebagai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sebuah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perusahaan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yang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fokus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bergerak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dalam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mengelola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secara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professional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bidang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jasa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outsourcing.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Selain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bergerak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dalam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bidang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Jasa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Pengelolaan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Parkir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Profesional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endParaRPr lang="en-US" sz="1200" b="1" dirty="0">
              <a:solidFill>
                <a:srgbClr val="002060"/>
              </a:solidFill>
              <a:latin typeface="Segoe UI Semibold" pitchFamily="34" charset="0"/>
              <a:ea typeface="Gadugi" pitchFamily="34" charset="0"/>
              <a:cs typeface="Segoe UI Semi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049" y="3747852"/>
            <a:ext cx="2438400" cy="3998912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20" name="Oval 19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9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71095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erjasa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7"/>
            <a:ext cx="6858000" cy="175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48680" y="1935973"/>
            <a:ext cx="360040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/>
              <a:t>POLA KERJASAMA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4684" y="2768353"/>
            <a:ext cx="594066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b="1" dirty="0" smtClean="0">
                <a:solidFill>
                  <a:srgbClr val="FF0000"/>
                </a:solidFill>
              </a:rPr>
              <a:t>1. </a:t>
            </a:r>
            <a:r>
              <a:rPr lang="en-US" sz="1700" b="1" dirty="0" err="1" smtClean="0">
                <a:solidFill>
                  <a:srgbClr val="FF0000"/>
                </a:solidFill>
              </a:rPr>
              <a:t>Perjanjian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Bagi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Hasil</a:t>
            </a:r>
            <a:r>
              <a:rPr lang="en-US" sz="1700" b="1" dirty="0" smtClean="0">
                <a:solidFill>
                  <a:srgbClr val="FF0000"/>
                </a:solidFill>
              </a:rPr>
              <a:t> (Gross Sharing)</a:t>
            </a:r>
          </a:p>
          <a:p>
            <a:pPr algn="just">
              <a:lnSpc>
                <a:spcPct val="150000"/>
              </a:lnSpc>
            </a:pPr>
            <a:r>
              <a:rPr lang="en-US" sz="1700" b="1" dirty="0" err="1" smtClean="0"/>
              <a:t>Bentuk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Kerjasama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ini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Safe Parking </a:t>
            </a:r>
            <a:r>
              <a:rPr lang="en-US" sz="1700" b="1" dirty="0" err="1" smtClean="0"/>
              <a:t>menginvestasikan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kebutuhan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peralatan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parkir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Besaran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bagi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hasil</a:t>
            </a:r>
            <a:r>
              <a:rPr lang="en-US" sz="1700" b="1" dirty="0" smtClean="0"/>
              <a:t> Gross Sharing </a:t>
            </a:r>
            <a:r>
              <a:rPr lang="en-US" sz="1700" b="1" dirty="0" err="1" smtClean="0"/>
              <a:t>ditentukan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sesuai</a:t>
            </a:r>
            <a:r>
              <a:rPr lang="en-US" sz="1700" b="1" dirty="0" smtClean="0"/>
              <a:t> 	</a:t>
            </a:r>
            <a:r>
              <a:rPr lang="en-US" sz="1700" b="1" dirty="0" err="1" smtClean="0"/>
              <a:t>kesepakatan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kedua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pihak</a:t>
            </a:r>
            <a:r>
              <a:rPr lang="en-US" sz="1700" b="1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en-US" sz="1000" b="1" dirty="0" smtClean="0"/>
          </a:p>
          <a:p>
            <a:pPr algn="just">
              <a:lnSpc>
                <a:spcPct val="150000"/>
              </a:lnSpc>
            </a:pPr>
            <a:r>
              <a:rPr lang="en-US" sz="1700" b="1" dirty="0" smtClean="0">
                <a:solidFill>
                  <a:srgbClr val="0070C0"/>
                </a:solidFill>
              </a:rPr>
              <a:t>2. </a:t>
            </a:r>
            <a:r>
              <a:rPr lang="en-US" sz="1700" b="1" dirty="0" err="1" smtClean="0">
                <a:solidFill>
                  <a:srgbClr val="0070C0"/>
                </a:solidFill>
              </a:rPr>
              <a:t>Perjanjian</a:t>
            </a:r>
            <a:r>
              <a:rPr lang="en-US" sz="1700" b="1" dirty="0" smtClean="0">
                <a:solidFill>
                  <a:srgbClr val="0070C0"/>
                </a:solidFill>
              </a:rPr>
              <a:t> </a:t>
            </a:r>
            <a:r>
              <a:rPr lang="en-US" sz="1700" b="1" dirty="0" err="1" smtClean="0">
                <a:solidFill>
                  <a:srgbClr val="0070C0"/>
                </a:solidFill>
              </a:rPr>
              <a:t>Pendapatan</a:t>
            </a:r>
            <a:r>
              <a:rPr lang="en-US" sz="1700" b="1" dirty="0" smtClean="0">
                <a:solidFill>
                  <a:srgbClr val="0070C0"/>
                </a:solidFill>
              </a:rPr>
              <a:t> </a:t>
            </a:r>
            <a:r>
              <a:rPr lang="en-US" sz="1700" b="1" dirty="0" err="1" smtClean="0">
                <a:solidFill>
                  <a:srgbClr val="0070C0"/>
                </a:solidFill>
              </a:rPr>
              <a:t>Tetap</a:t>
            </a:r>
            <a:r>
              <a:rPr lang="en-US" sz="1700" b="1" dirty="0" smtClean="0">
                <a:solidFill>
                  <a:srgbClr val="0070C0"/>
                </a:solidFill>
              </a:rPr>
              <a:t> </a:t>
            </a:r>
            <a:r>
              <a:rPr lang="en-US" sz="1700" b="1" dirty="0" err="1" smtClean="0">
                <a:solidFill>
                  <a:srgbClr val="0070C0"/>
                </a:solidFill>
              </a:rPr>
              <a:t>Bulanan</a:t>
            </a:r>
            <a:r>
              <a:rPr lang="en-US" sz="1700" b="1" dirty="0" smtClean="0">
                <a:solidFill>
                  <a:srgbClr val="0070C0"/>
                </a:solidFill>
              </a:rPr>
              <a:t> (</a:t>
            </a:r>
            <a:r>
              <a:rPr lang="en-US" sz="1700" b="1" dirty="0" err="1" smtClean="0">
                <a:solidFill>
                  <a:srgbClr val="0070C0"/>
                </a:solidFill>
              </a:rPr>
              <a:t>Sewa</a:t>
            </a:r>
            <a:r>
              <a:rPr lang="en-US" sz="1700" b="1" dirty="0" smtClean="0">
                <a:solidFill>
                  <a:srgbClr val="0070C0"/>
                </a:solidFill>
              </a:rPr>
              <a:t> </a:t>
            </a:r>
            <a:r>
              <a:rPr lang="en-US" sz="1700" b="1" dirty="0" err="1" smtClean="0">
                <a:solidFill>
                  <a:srgbClr val="0070C0"/>
                </a:solidFill>
              </a:rPr>
              <a:t>Lahan</a:t>
            </a:r>
            <a:r>
              <a:rPr lang="en-US" sz="1700" b="1" dirty="0" smtClean="0">
                <a:solidFill>
                  <a:srgbClr val="0070C0"/>
                </a:solidFill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700" b="1" dirty="0" err="1" smtClean="0"/>
              <a:t>Bentuk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Kerjasama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ini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Safe Parking </a:t>
            </a:r>
            <a:r>
              <a:rPr lang="en-US" sz="1700" b="1" dirty="0" err="1" smtClean="0"/>
              <a:t>menginvestasikan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kebutuhan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peralatan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parkir</a:t>
            </a:r>
            <a:r>
              <a:rPr lang="en-US" sz="1700" b="1" dirty="0" smtClean="0"/>
              <a:t>. </a:t>
            </a:r>
            <a:r>
              <a:rPr lang="en-US" sz="1700" b="1" dirty="0" err="1" smtClean="0"/>
              <a:t>Besaran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Tetap</a:t>
            </a:r>
            <a:r>
              <a:rPr lang="en-US" sz="1700" b="1" dirty="0" smtClean="0"/>
              <a:t> ( </a:t>
            </a:r>
            <a:r>
              <a:rPr lang="en-US" sz="1700" b="1" dirty="0" err="1" smtClean="0"/>
              <a:t>Sewa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Lahan</a:t>
            </a:r>
            <a:r>
              <a:rPr lang="en-US" sz="1700" b="1" dirty="0" smtClean="0"/>
              <a:t>) </a:t>
            </a:r>
            <a:r>
              <a:rPr lang="en-US" sz="1700" b="1" dirty="0" err="1" smtClean="0"/>
              <a:t>ditentukan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sesuai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kesepakatan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kedua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belah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pihak</a:t>
            </a:r>
            <a:r>
              <a:rPr lang="en-US" sz="1700" b="1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en-US" sz="1000" b="1" dirty="0" smtClean="0"/>
          </a:p>
          <a:p>
            <a:pPr algn="just">
              <a:lnSpc>
                <a:spcPct val="150000"/>
              </a:lnSpc>
            </a:pPr>
            <a:r>
              <a:rPr lang="en-US" sz="1700" b="1" dirty="0" smtClean="0">
                <a:solidFill>
                  <a:srgbClr val="00B050"/>
                </a:solidFill>
              </a:rPr>
              <a:t>3. </a:t>
            </a:r>
            <a:r>
              <a:rPr lang="en-US" sz="1700" b="1" dirty="0" err="1" smtClean="0">
                <a:solidFill>
                  <a:srgbClr val="00B050"/>
                </a:solidFill>
              </a:rPr>
              <a:t>Perjanjian</a:t>
            </a:r>
            <a:r>
              <a:rPr lang="en-US" sz="1700" b="1" dirty="0" smtClean="0">
                <a:solidFill>
                  <a:srgbClr val="00B050"/>
                </a:solidFill>
              </a:rPr>
              <a:t> </a:t>
            </a:r>
            <a:r>
              <a:rPr lang="en-US" sz="1700" b="1" dirty="0" err="1" smtClean="0">
                <a:solidFill>
                  <a:srgbClr val="00B050"/>
                </a:solidFill>
              </a:rPr>
              <a:t>Manajemen</a:t>
            </a:r>
            <a:r>
              <a:rPr lang="en-US" sz="1700" b="1" dirty="0" smtClean="0">
                <a:solidFill>
                  <a:srgbClr val="00B050"/>
                </a:solidFill>
              </a:rPr>
              <a:t> Fee (Semi </a:t>
            </a:r>
            <a:r>
              <a:rPr lang="en-US" sz="1700" b="1" dirty="0" err="1" smtClean="0">
                <a:solidFill>
                  <a:srgbClr val="00B050"/>
                </a:solidFill>
              </a:rPr>
              <a:t>Outsourching</a:t>
            </a:r>
            <a:r>
              <a:rPr lang="en-US" sz="1700" b="1" dirty="0" smtClean="0">
                <a:solidFill>
                  <a:srgbClr val="00B050"/>
                </a:solidFill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1700" b="1" dirty="0" err="1" smtClean="0"/>
              <a:t>Bentuk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Kerjasama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ini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adalah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Pemilik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Gedung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menginvestasikan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kebutuhan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peralatan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parkir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dan</a:t>
            </a:r>
            <a:r>
              <a:rPr lang="en-US" sz="1700" b="1" dirty="0" smtClean="0"/>
              <a:t> Safe Parking </a:t>
            </a:r>
            <a:r>
              <a:rPr lang="en-US" sz="1700" b="1" dirty="0" err="1" smtClean="0"/>
              <a:t>akan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memperoleh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porsi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Persentase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pendapatan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parkir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sesuai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kesepakatan</a:t>
            </a:r>
            <a:endParaRPr lang="en-US" sz="1700" b="1" dirty="0" smtClean="0"/>
          </a:p>
        </p:txBody>
      </p:sp>
      <p:pic>
        <p:nvPicPr>
          <p:cNvPr id="16" name="Picture 15" descr="company-prof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2" y="8159261"/>
            <a:ext cx="3733800" cy="88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logo safe parking n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176" y="1935973"/>
            <a:ext cx="1367449" cy="68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5715016" y="8572528"/>
            <a:ext cx="857256" cy="500066"/>
            <a:chOff x="5857892" y="8572528"/>
            <a:chExt cx="857256" cy="500066"/>
          </a:xfrm>
        </p:grpSpPr>
        <p:sp>
          <p:nvSpPr>
            <p:cNvPr id="8" name="Oval 7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10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279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yer 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8" y="-19412"/>
            <a:ext cx="6858000" cy="9144000"/>
          </a:xfrm>
          <a:prstGeom prst="rect">
            <a:avLst/>
          </a:prstGeom>
        </p:spPr>
      </p:pic>
      <p:pic>
        <p:nvPicPr>
          <p:cNvPr id="5" name="Picture 4" descr="logo safe parking 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50" y="382514"/>
            <a:ext cx="3559459" cy="177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bject 14"/>
          <p:cNvSpPr txBox="1"/>
          <p:nvPr/>
        </p:nvSpPr>
        <p:spPr>
          <a:xfrm>
            <a:off x="7389440" y="8346605"/>
            <a:ext cx="714380" cy="280548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 marR="4454" algn="just">
              <a:lnSpc>
                <a:spcPct val="125000"/>
              </a:lnSpc>
              <a:spcBef>
                <a:spcPts val="88"/>
              </a:spcBef>
            </a:pPr>
            <a:r>
              <a:rPr lang="id-ID" sz="1400" b="1" dirty="0" smtClean="0">
                <a:latin typeface="Calibri" pitchFamily="34" charset="0"/>
                <a:cs typeface="Calibri" pitchFamily="34" charset="0"/>
              </a:rPr>
              <a:t>Page 16</a:t>
            </a:r>
            <a:endParaRPr sz="1200" b="1" dirty="0">
              <a:cs typeface="Arial MT"/>
            </a:endParaRPr>
          </a:p>
        </p:txBody>
      </p:sp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5332" y="7712419"/>
            <a:ext cx="1295877" cy="897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E:\ALFA FILES\PT. Bukit Mayana\B-PRO Parking\smple sign\parking_sign_file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5285" y="7869450"/>
            <a:ext cx="571500" cy="937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TopUp"/>
            <a:lightRig rig="threePt" dir="t"/>
          </a:scene3d>
          <a:sp3d>
            <a:bevelT/>
          </a:sp3d>
        </p:spPr>
      </p:pic>
      <p:pic>
        <p:nvPicPr>
          <p:cNvPr id="12" name="Picture 3" descr="E:\ALFA FILES\PT. Bukit Mayana\B-PRO Parking\smple sign\80541-004-113E0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985509">
            <a:off x="5630020" y="6978072"/>
            <a:ext cx="729230" cy="83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</p:pic>
      <p:sp>
        <p:nvSpPr>
          <p:cNvPr id="18" name="TextBox 17"/>
          <p:cNvSpPr txBox="1"/>
          <p:nvPr/>
        </p:nvSpPr>
        <p:spPr>
          <a:xfrm>
            <a:off x="-2691680" y="3455074"/>
            <a:ext cx="2412664" cy="397031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SAFE PARKING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didirikan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pada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tahun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2006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merupakan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i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brand name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salah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satu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divisi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/unit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kerja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dari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PT. BUKIT MAYANA yang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berdiri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sejak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tahun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1986,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sebagai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sebuah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perusahaan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yang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fokus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bergerak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dalam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mengelola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secara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professional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bidang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jasa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outsourcing.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Selain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bergerak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dalam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bidang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usaha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Jasa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Pengelolaan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Parkir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Profesional</a:t>
            </a:r>
            <a:r>
              <a:rPr lang="en-US" sz="1200" b="1" dirty="0" smtClean="0">
                <a:solidFill>
                  <a:srgbClr val="002060"/>
                </a:solidFill>
                <a:latin typeface="Segoe UI Semibold" pitchFamily="34" charset="0"/>
                <a:ea typeface="Gadugi" pitchFamily="34" charset="0"/>
                <a:cs typeface="Segoe UI Semibold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endParaRPr lang="en-US" sz="1200" b="1" dirty="0">
              <a:solidFill>
                <a:srgbClr val="002060"/>
              </a:solidFill>
              <a:latin typeface="Segoe UI Semibold" pitchFamily="34" charset="0"/>
              <a:ea typeface="Gadugi" pitchFamily="34" charset="0"/>
              <a:cs typeface="Segoe UI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564" y="2285984"/>
            <a:ext cx="4140810" cy="5572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4" name="Oval 13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11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3373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duc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52" y="8159262"/>
            <a:ext cx="353785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our-produc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"/>
            <a:ext cx="6858000" cy="1617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942908"/>
            <a:ext cx="6324600" cy="87716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 smtClean="0"/>
              <a:t>Selain</a:t>
            </a:r>
            <a:r>
              <a:rPr lang="en-US" sz="1700" dirty="0" smtClean="0"/>
              <a:t> </a:t>
            </a:r>
            <a:r>
              <a:rPr lang="en-US" sz="1700" dirty="0" err="1" smtClean="0"/>
              <a:t>sebagai</a:t>
            </a:r>
            <a:r>
              <a:rPr lang="en-US" sz="1700" dirty="0" smtClean="0"/>
              <a:t> </a:t>
            </a:r>
            <a:r>
              <a:rPr lang="en-US" sz="1700" dirty="0" err="1" smtClean="0"/>
              <a:t>pengelola</a:t>
            </a:r>
            <a:r>
              <a:rPr lang="en-US" sz="1700" dirty="0" smtClean="0"/>
              <a:t> </a:t>
            </a:r>
            <a:r>
              <a:rPr lang="en-US" sz="1700" dirty="0" err="1" smtClean="0"/>
              <a:t>parkir</a:t>
            </a:r>
            <a:r>
              <a:rPr lang="en-US" sz="1700" dirty="0" smtClean="0"/>
              <a:t>, </a:t>
            </a:r>
            <a:r>
              <a:rPr lang="en-US" sz="1700" dirty="0" err="1" smtClean="0"/>
              <a:t>kami</a:t>
            </a:r>
            <a:r>
              <a:rPr lang="en-US" sz="1700" dirty="0" smtClean="0"/>
              <a:t> </a:t>
            </a:r>
            <a:r>
              <a:rPr lang="en-US" sz="1700" dirty="0" err="1" smtClean="0"/>
              <a:t>juga</a:t>
            </a:r>
            <a:r>
              <a:rPr lang="en-US" sz="1700" dirty="0" smtClean="0"/>
              <a:t> </a:t>
            </a:r>
            <a:r>
              <a:rPr lang="en-US" sz="1700" dirty="0" err="1" smtClean="0"/>
              <a:t>bergerak</a:t>
            </a:r>
            <a:r>
              <a:rPr lang="en-US" sz="1700" dirty="0" smtClean="0"/>
              <a:t> </a:t>
            </a:r>
            <a:r>
              <a:rPr lang="en-US" sz="1700" dirty="0" err="1" smtClean="0"/>
              <a:t>dalam</a:t>
            </a:r>
            <a:r>
              <a:rPr lang="en-US" sz="1700" dirty="0" smtClean="0"/>
              <a:t> </a:t>
            </a:r>
            <a:r>
              <a:rPr lang="en-US" sz="1700" dirty="0" err="1" smtClean="0"/>
              <a:t>penyedia</a:t>
            </a:r>
            <a:r>
              <a:rPr lang="en-US" sz="1700" dirty="0" smtClean="0"/>
              <a:t> </a:t>
            </a:r>
            <a:r>
              <a:rPr lang="en-US" sz="1700" dirty="0" err="1" smtClean="0"/>
              <a:t>kebutuhan</a:t>
            </a:r>
            <a:r>
              <a:rPr lang="en-US" sz="1700" dirty="0" smtClean="0"/>
              <a:t> </a:t>
            </a:r>
            <a:r>
              <a:rPr lang="en-US" sz="1700" dirty="0" err="1" smtClean="0"/>
              <a:t>peralatan</a:t>
            </a:r>
            <a:r>
              <a:rPr lang="en-US" sz="1700" dirty="0" smtClean="0"/>
              <a:t> </a:t>
            </a:r>
            <a:r>
              <a:rPr lang="en-US" sz="1700" dirty="0" err="1" smtClean="0"/>
              <a:t>parkir</a:t>
            </a:r>
            <a:r>
              <a:rPr lang="en-US" sz="1700" dirty="0" smtClean="0"/>
              <a:t> </a:t>
            </a:r>
            <a:r>
              <a:rPr lang="en-US" sz="1700" dirty="0" err="1" smtClean="0"/>
              <a:t>dalam</a:t>
            </a:r>
            <a:r>
              <a:rPr lang="en-US" sz="1700" dirty="0" smtClean="0"/>
              <a:t> </a:t>
            </a:r>
            <a:r>
              <a:rPr lang="en-US" sz="1700" dirty="0" err="1" smtClean="0"/>
              <a:t>memenuhi</a:t>
            </a:r>
            <a:r>
              <a:rPr lang="en-US" sz="1700" dirty="0" smtClean="0"/>
              <a:t> </a:t>
            </a:r>
            <a:r>
              <a:rPr lang="en-US" sz="1700" dirty="0" err="1" smtClean="0"/>
              <a:t>kebutuhan</a:t>
            </a:r>
            <a:r>
              <a:rPr lang="en-US" sz="1700" dirty="0" smtClean="0"/>
              <a:t> </a:t>
            </a:r>
            <a:r>
              <a:rPr lang="en-US" sz="1700" dirty="0" err="1" smtClean="0"/>
              <a:t>anda</a:t>
            </a:r>
            <a:r>
              <a:rPr lang="en-US" sz="1700" dirty="0" smtClean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477108"/>
            <a:ext cx="6324600" cy="55399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/>
              <a:t>SUPPLIER ALAT PARKIR</a:t>
            </a:r>
          </a:p>
        </p:txBody>
      </p:sp>
      <p:pic>
        <p:nvPicPr>
          <p:cNvPr id="13" name="Picture 12" descr="5c2dcafb0ccd49290c51682a71b36d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35569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3779396_panelpark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9400" y="3235569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691669_barrier-gate-mxseries-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235569"/>
            <a:ext cx="16002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2157342_web_con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7033846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2157354_rambu-1 - Cop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501662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145012_con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19400" y="4501662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2888322_stickcon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2" y="4501662"/>
            <a:ext cx="1523999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s_3149414_rambu2in1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9400" y="7033846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Posova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0" y="5767754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rompi safety_wear_yelloworang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19400" y="5767754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rambu1b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76800" y="7033846"/>
            <a:ext cx="1524000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thumb36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6802" y="5767754"/>
            <a:ext cx="1523999" cy="98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roup 2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29" name="Oval 2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0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12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271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-217040"/>
            <a:ext cx="6838950" cy="9361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648" y="107504"/>
            <a:ext cx="1440160" cy="32403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n Power Supply - PT Husnan Putra Mandiri - Recruitment An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3813" y="462483"/>
            <a:ext cx="1330370" cy="12652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059304" y="5831135"/>
            <a:ext cx="1496506" cy="2952328"/>
          </a:xfrm>
          <a:prstGeom prst="rect">
            <a:avLst/>
          </a:prstGeom>
          <a:solidFill>
            <a:srgbClr val="E86F24"/>
          </a:solidFill>
          <a:ln>
            <a:solidFill>
              <a:srgbClr val="E86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648" y="7020272"/>
            <a:ext cx="832842" cy="18002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 descr="D:\PT. BUKIT MAYANA 10.25012022\2024\female-worker-reception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934" y="863588"/>
            <a:ext cx="1731034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WhatsApp Image 2021-07-29 at 14.58.33 (1).jpeg"/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4365104" y="3146698"/>
            <a:ext cx="185509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 rotWithShape="1">
          <a:blip r:embed="rId6"/>
          <a:srcRect l="18974"/>
          <a:stretch/>
        </p:blipFill>
        <p:spPr>
          <a:xfrm>
            <a:off x="4953794" y="5652120"/>
            <a:ext cx="154744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9"/>
          <p:cNvGrpSpPr/>
          <p:nvPr/>
        </p:nvGrpSpPr>
        <p:grpSpPr>
          <a:xfrm>
            <a:off x="440571" y="8501090"/>
            <a:ext cx="2059735" cy="487142"/>
            <a:chOff x="152400" y="8413747"/>
            <a:chExt cx="2743200" cy="730253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2400" y="8525932"/>
              <a:ext cx="609600" cy="54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 descr="LOGO-GLOBAL-MANAJEMEN-SERTIFIKASI-INDONESIA.pn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8413747"/>
              <a:ext cx="2133600" cy="730253"/>
            </a:xfrm>
            <a:prstGeom prst="rect">
              <a:avLst/>
            </a:prstGeom>
          </p:spPr>
        </p:pic>
      </p:grpSp>
      <p:sp>
        <p:nvSpPr>
          <p:cNvPr id="18" name="Snip Diagonal Corner Rectangle 17"/>
          <p:cNvSpPr/>
          <p:nvPr/>
        </p:nvSpPr>
        <p:spPr>
          <a:xfrm>
            <a:off x="-2234505" y="2987824"/>
            <a:ext cx="1919089" cy="4752528"/>
          </a:xfrm>
          <a:prstGeom prst="snip2Diag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algn="ctr">
              <a:lnSpc>
                <a:spcPct val="133300"/>
              </a:lnSpc>
              <a:spcBef>
                <a:spcPts val="1285"/>
              </a:spcBef>
            </a:pPr>
            <a:r>
              <a:rPr lang="en-US" sz="1400" spc="30" dirty="0" err="1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PT.Bukit</a:t>
            </a:r>
            <a:r>
              <a:rPr lang="en-US" sz="1400" spc="30" dirty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spc="30" dirty="0" err="1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Mayana</a:t>
            </a:r>
            <a:r>
              <a:rPr lang="en-US" sz="1400" spc="-135" dirty="0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spc="20" dirty="0" err="1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menyediakan</a:t>
            </a:r>
            <a:r>
              <a:rPr lang="en-US" sz="1400" spc="-135" dirty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spc="20" dirty="0" err="1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tenaga</a:t>
            </a:r>
            <a:r>
              <a:rPr lang="en-US" sz="1400" spc="-135" dirty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spc="-35" dirty="0" err="1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kerja</a:t>
            </a:r>
            <a:r>
              <a:rPr lang="en-US" sz="1400" spc="-135" dirty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terlatih</a:t>
            </a:r>
            <a:r>
              <a:rPr lang="en-US" sz="1400" dirty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</a:t>
            </a:r>
            <a:r>
              <a:rPr lang="en-US" sz="1400" spc="-135" dirty="0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&amp; </a:t>
            </a:r>
            <a:r>
              <a:rPr lang="en-US" sz="1400" dirty="0" err="1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profesional</a:t>
            </a:r>
            <a:r>
              <a:rPr lang="en-US" sz="1400" spc="-135" dirty="0" smtClean="0">
                <a:solidFill>
                  <a:schemeClr val="tx1"/>
                </a:solidFill>
                <a:latin typeface="Bernard MT Condensed" pitchFamily="18" charset="0"/>
                <a:cs typeface="Verdana"/>
              </a:rPr>
              <a:t> :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20" dirty="0" err="1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Tenaga</a:t>
            </a:r>
            <a:r>
              <a:rPr lang="en-US" sz="1400" spc="20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 </a:t>
            </a:r>
            <a:r>
              <a:rPr lang="en-US" sz="1400" spc="-15" dirty="0" err="1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administrasi</a:t>
            </a:r>
            <a:endParaRPr lang="en-US" sz="1400" spc="-15" dirty="0" smtClean="0">
              <a:solidFill>
                <a:schemeClr val="tx1"/>
              </a:solidFill>
              <a:latin typeface="Arial Black" pitchFamily="34" charset="0"/>
              <a:cs typeface="Verdana"/>
            </a:endParaRP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40" dirty="0" err="1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Sekretaris</a:t>
            </a:r>
            <a:r>
              <a:rPr lang="en-US" sz="1400" spc="-40" dirty="0">
                <a:solidFill>
                  <a:schemeClr val="tx1"/>
                </a:solidFill>
                <a:latin typeface="Arial Black" pitchFamily="34" charset="0"/>
                <a:cs typeface="Verdana"/>
              </a:rPr>
              <a:t>, </a:t>
            </a:r>
            <a:endParaRPr lang="en-US" sz="1400" spc="-40" dirty="0" smtClean="0">
              <a:solidFill>
                <a:schemeClr val="tx1"/>
              </a:solidFill>
              <a:latin typeface="Arial Black" pitchFamily="34" charset="0"/>
              <a:cs typeface="Verdana"/>
            </a:endParaRP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40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Teller Bank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20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customer </a:t>
            </a:r>
            <a:r>
              <a:rPr lang="en-US" sz="1400" spc="-4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service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1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Driver logistic 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1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Driver office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10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Receptionist </a:t>
            </a: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-10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O</a:t>
            </a:r>
            <a:r>
              <a:rPr lang="en-US" sz="1400" spc="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perator</a:t>
            </a:r>
            <a:r>
              <a:rPr lang="en-US" sz="1400" spc="-13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 </a:t>
            </a:r>
            <a:r>
              <a:rPr lang="en-US" sz="1400" spc="-10" dirty="0" err="1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produksi</a:t>
            </a:r>
            <a:r>
              <a:rPr lang="en-US" sz="1400" spc="-135" dirty="0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 </a:t>
            </a:r>
            <a:endParaRPr lang="en-US" sz="1400" spc="40" dirty="0">
              <a:solidFill>
                <a:schemeClr val="tx1"/>
              </a:solidFill>
              <a:latin typeface="Arial Black" pitchFamily="34" charset="0"/>
              <a:cs typeface="Verdana"/>
            </a:endParaRPr>
          </a:p>
          <a:p>
            <a:pPr marL="184150" marR="5080" indent="-171450">
              <a:lnSpc>
                <a:spcPct val="133300"/>
              </a:lnSpc>
              <a:spcBef>
                <a:spcPts val="1285"/>
              </a:spcBef>
              <a:buFont typeface="Wingdings" pitchFamily="2" charset="2"/>
              <a:buChar char="q"/>
            </a:pPr>
            <a:r>
              <a:rPr lang="en-US" sz="1400" spc="40" dirty="0" err="1" smtClean="0">
                <a:solidFill>
                  <a:schemeClr val="tx1"/>
                </a:solidFill>
                <a:latin typeface="Arial Black" pitchFamily="34" charset="0"/>
                <a:cs typeface="Verdana"/>
              </a:rPr>
              <a:t>dll</a:t>
            </a:r>
            <a:endParaRPr lang="en-US" sz="1400" dirty="0">
              <a:solidFill>
                <a:schemeClr val="tx1"/>
              </a:solidFill>
              <a:latin typeface="Arial Black" pitchFamily="34" charset="0"/>
              <a:cs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56" y="2371808"/>
            <a:ext cx="3379827" cy="598456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20" name="Oval 19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13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323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72" y="379264"/>
            <a:ext cx="4104456" cy="119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0664" y="380591"/>
            <a:ext cx="711542" cy="714089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9" name="Oval 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14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7741205"/>
              </p:ext>
            </p:extLst>
          </p:nvPr>
        </p:nvGraphicFramePr>
        <p:xfrm>
          <a:off x="692696" y="1907708"/>
          <a:ext cx="5665262" cy="6408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471"/>
                <a:gridCol w="3713593"/>
                <a:gridCol w="1450198"/>
              </a:tblGrid>
              <a:tr h="264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NAMA PERUSAHAAN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LOKASI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Security Guards Service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530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METRO INTI SEJAHTERA - BEKASI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BEKASI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WIDYA SAKTI KUSUMA - BEKASI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BEKASI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WIDYA SAKTI KUSUMA - JAKARTA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DAESANG AGUNG INDONESIA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M-CLASS INDUSTRY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KARAWANG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MULTI MEGAH MANDIRI - JAKARTA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MULTI MEGAH MANDIRI - CIANJUR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CIANJUR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METHODIS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EKAMANT INDONESIA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FNB INDONESIA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PERFORMANCE AUTO CENTRE - PURI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NEV AUTO MOBIL - KELAPA GADING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NEV AUTO MOBIL - PONDOK INDAH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RUMAH SUSUN ATAP MERAH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KANMO GROUP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CENTRAL BOGA SEJAHTERA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TANGERANG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7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CAHAYA SAM PERINDASA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jakarta</a:t>
                      </a:r>
                      <a:r>
                        <a:rPr lang="en-US" sz="1200" dirty="0">
                          <a:effectLst/>
                        </a:rPr>
                        <a:t> 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5897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72" y="379264"/>
            <a:ext cx="4104456" cy="119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0664" y="380591"/>
            <a:ext cx="711542" cy="714089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9" name="Oval 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15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2221259"/>
              </p:ext>
            </p:extLst>
          </p:nvPr>
        </p:nvGraphicFramePr>
        <p:xfrm>
          <a:off x="620688" y="1835489"/>
          <a:ext cx="5665831" cy="6408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521"/>
                <a:gridCol w="3713966"/>
                <a:gridCol w="1450344"/>
              </a:tblGrid>
              <a:tr h="197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NAMA PERUSAHAAN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LOKASI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BANGUN CILEUNGSI INDAH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KAB. BOGOR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SUKABUMI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TANGERANG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BOGOR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SUBANG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LAMPUNG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CATUR SENTOSA ANUGERAH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KOMPAS MEDIA NUSANTARA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CV MITRA PANCA ABADI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TANGERANG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MOUAWAD INDO INVESMENT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ANUGERAH CITRA REKONINDO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SARANA GUNA MAKMUR PERSADA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SARI AGRO MANUNGGAL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LAMPUNG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GAMMA BUANA PERSADA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HALIM PRIMATAMA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WAIBEST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BINTANG PERMATA SEMESTA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JAKARTA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SUMBER GAS SUKSES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UNIVERSITAS MULTI DATA PALEMBANG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MULTI DATA PALEMBANG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AAA KEBUN INDRALAYA MDP GROUP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SEGARA MAKMUR SEJAHTERA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HOTEL ARYADUTA PALEMBANG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NUSANTARA MULTI KREASI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Palembang, Sumsel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8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PT. METRACO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PADANG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61834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72" y="379264"/>
            <a:ext cx="4104456" cy="119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4496867"/>
              </p:ext>
            </p:extLst>
          </p:nvPr>
        </p:nvGraphicFramePr>
        <p:xfrm>
          <a:off x="857232" y="1763692"/>
          <a:ext cx="5286413" cy="6840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936"/>
                <a:gridCol w="3465257"/>
                <a:gridCol w="1353220"/>
              </a:tblGrid>
              <a:tr h="187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NAMA PERUSAHAAN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LOKASI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CLEANING SERVICE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Depok Distribusindo Raya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Depok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Banjar Distribusindo Raya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Jawa Barat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SDR - Indralaya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Palembang, Sumsel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SDR - Lubuk Linggau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Palembang, Sumsel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SDR - Belitang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Palembang, Sumsel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SDR-Muara Enim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Palembang, Sumsel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SDR -HO Tanjung Api-api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Palembang, Sumsel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BINTANG MEDIA MANDIRI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GD. Pemuda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QUANTUM PRATAMA MEDIA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JAKARTA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WAHANA GLORA PRESTASI (GIANT UJUNG MENTENG)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BEKASI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PD REALTY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KANTOR BALAI BESAR KARANTINA PERTANIAN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Gerak Maju Abadi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Widya Sakti Kusuma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M-CLASS INDUSTRY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KARAWANG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Glicoo wing's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Karawang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PT. PRAKARSA ALAM SEGAR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BEKASI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DIAN MENTARI PRATAMA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JAKARTA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C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DRIVER SERVICE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Calbee Wing's - Driver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Calbee Wing's - Driver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Karawang Timur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PT. TANGERANG DISTR. RAYA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TANGERANG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Glicoo wing's - Driver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Karawang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Glicoo wing's - Driver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Jakarta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Cianjur Alam Mandiri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Cianjur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D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Labour supply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PT. M-CLASS INDUSTRY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KARAWANG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  <a:tr h="2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PT. SEGARA MAKMUR SEJAHTERA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Palembang, </a:t>
                      </a:r>
                      <a:r>
                        <a:rPr lang="en-US" sz="1000" dirty="0" err="1">
                          <a:effectLst/>
                        </a:rPr>
                        <a:t>Sumsel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91" marR="58691" marT="0" marB="0" anchor="ctr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9" name="Oval 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16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71281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683568"/>
            <a:ext cx="3600400" cy="977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AppData\Local\Temp\$$_6E00\NIB 2023_page-0001.jpg"/>
          <p:cNvPicPr>
            <a:picLocks noChangeAspect="1" noChangeArrowheads="1"/>
          </p:cNvPicPr>
          <p:nvPr/>
        </p:nvPicPr>
        <p:blipFill rotWithShape="1">
          <a:blip r:embed="rId5" cstate="print"/>
          <a:stretch/>
        </p:blipFill>
        <p:spPr bwMode="auto">
          <a:xfrm>
            <a:off x="571480" y="1663590"/>
            <a:ext cx="5786478" cy="683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0" name="Oval 9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1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17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48961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0"/>
          <p:cNvGrpSpPr/>
          <p:nvPr/>
        </p:nvGrpSpPr>
        <p:grpSpPr>
          <a:xfrm>
            <a:off x="0" y="1142976"/>
            <a:ext cx="6858002" cy="8001024"/>
            <a:chOff x="-2" y="2143076"/>
            <a:chExt cx="6858002" cy="7000924"/>
          </a:xfrm>
        </p:grpSpPr>
        <p:pic>
          <p:nvPicPr>
            <p:cNvPr id="46" name="Picture 5" descr="G:\PT. Bukit Mayana 8\File SYF\IM Marketing\BAHAN KATALOG\Sample Pictures\Windows 7 ultimate collection of wallpapers.31.jpg"/>
            <p:cNvPicPr>
              <a:picLocks noChangeAspect="1" noChangeArrowheads="1"/>
            </p:cNvPicPr>
            <p:nvPr/>
          </p:nvPicPr>
          <p:blipFill>
            <a:blip r:embed="rId2"/>
            <a:srcRect t="69957" b="27160"/>
            <a:stretch>
              <a:fillRect/>
            </a:stretch>
          </p:blipFill>
          <p:spPr bwMode="auto">
            <a:xfrm rot="10800000">
              <a:off x="-2" y="2143140"/>
              <a:ext cx="6858002" cy="1857388"/>
            </a:xfrm>
            <a:prstGeom prst="rect">
              <a:avLst/>
            </a:prstGeom>
            <a:noFill/>
          </p:spPr>
        </p:pic>
        <p:pic>
          <p:nvPicPr>
            <p:cNvPr id="42" name="Picture 5" descr="G:\PT. Bukit Mayana 8\File SYF\IM Marketing\BAHAN KATALOG\Sample Pictures\Windows 7 ultimate collection of wallpapers.31.jpg"/>
            <p:cNvPicPr>
              <a:picLocks noChangeAspect="1" noChangeArrowheads="1"/>
            </p:cNvPicPr>
            <p:nvPr/>
          </p:nvPicPr>
          <p:blipFill>
            <a:blip r:embed="rId2"/>
            <a:srcRect b="68891"/>
            <a:stretch>
              <a:fillRect/>
            </a:stretch>
          </p:blipFill>
          <p:spPr bwMode="auto">
            <a:xfrm rot="5400000">
              <a:off x="-71462" y="2214538"/>
              <a:ext cx="7000924" cy="6858000"/>
            </a:xfrm>
            <a:prstGeom prst="rect">
              <a:avLst/>
            </a:prstGeom>
            <a:noFill/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63690" t="28515" r="12152" b="64649"/>
          <a:stretch>
            <a:fillRect/>
          </a:stretch>
        </p:blipFill>
        <p:spPr bwMode="auto">
          <a:xfrm>
            <a:off x="1" y="-32"/>
            <a:ext cx="6858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63690" t="28515" r="33290" b="65560"/>
          <a:stretch>
            <a:fillRect/>
          </a:stretch>
        </p:blipFill>
        <p:spPr bwMode="auto">
          <a:xfrm>
            <a:off x="6000792" y="8215338"/>
            <a:ext cx="8572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63690" t="28515" r="33290" b="65560"/>
          <a:stretch>
            <a:fillRect/>
          </a:stretch>
        </p:blipFill>
        <p:spPr bwMode="auto">
          <a:xfrm rot="5400000">
            <a:off x="35731" y="8251037"/>
            <a:ext cx="8572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entagon 6"/>
          <p:cNvSpPr/>
          <p:nvPr/>
        </p:nvSpPr>
        <p:spPr>
          <a:xfrm>
            <a:off x="1071546" y="2143108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lowchart: Alternate Process 8"/>
          <p:cNvSpPr/>
          <p:nvPr/>
        </p:nvSpPr>
        <p:spPr>
          <a:xfrm>
            <a:off x="2071678" y="2143108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Pentagon 9"/>
          <p:cNvSpPr/>
          <p:nvPr/>
        </p:nvSpPr>
        <p:spPr>
          <a:xfrm>
            <a:off x="1071546" y="2714612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Flowchart: Alternate Process 10"/>
          <p:cNvSpPr/>
          <p:nvPr/>
        </p:nvSpPr>
        <p:spPr>
          <a:xfrm>
            <a:off x="2071678" y="2714612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Pentagon 11"/>
          <p:cNvSpPr/>
          <p:nvPr/>
        </p:nvSpPr>
        <p:spPr>
          <a:xfrm>
            <a:off x="1142984" y="2786050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Flowchart: Alternate Process 12"/>
          <p:cNvSpPr/>
          <p:nvPr/>
        </p:nvSpPr>
        <p:spPr>
          <a:xfrm>
            <a:off x="2143116" y="2786050"/>
            <a:ext cx="3643338" cy="357190"/>
          </a:xfrm>
          <a:prstGeom prst="flowChartAlternateProcess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Pentagon 13"/>
          <p:cNvSpPr/>
          <p:nvPr/>
        </p:nvSpPr>
        <p:spPr>
          <a:xfrm>
            <a:off x="1142984" y="2214546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Flowchart: Alternate Process 14"/>
          <p:cNvSpPr/>
          <p:nvPr/>
        </p:nvSpPr>
        <p:spPr>
          <a:xfrm>
            <a:off x="2143116" y="2214546"/>
            <a:ext cx="3643338" cy="35719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Pentagon 15"/>
          <p:cNvSpPr/>
          <p:nvPr/>
        </p:nvSpPr>
        <p:spPr>
          <a:xfrm>
            <a:off x="1071546" y="3286116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Flowchart: Alternate Process 16"/>
          <p:cNvSpPr/>
          <p:nvPr/>
        </p:nvSpPr>
        <p:spPr>
          <a:xfrm>
            <a:off x="2071678" y="3286116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entagon 17"/>
          <p:cNvSpPr/>
          <p:nvPr/>
        </p:nvSpPr>
        <p:spPr>
          <a:xfrm>
            <a:off x="1071546" y="3857620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Flowchart: Alternate Process 18"/>
          <p:cNvSpPr/>
          <p:nvPr/>
        </p:nvSpPr>
        <p:spPr>
          <a:xfrm>
            <a:off x="2071678" y="3857620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Pentagon 19"/>
          <p:cNvSpPr/>
          <p:nvPr/>
        </p:nvSpPr>
        <p:spPr>
          <a:xfrm>
            <a:off x="1142984" y="3929058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Flowchart: Alternate Process 20"/>
          <p:cNvSpPr/>
          <p:nvPr/>
        </p:nvSpPr>
        <p:spPr>
          <a:xfrm>
            <a:off x="2143116" y="3929058"/>
            <a:ext cx="3643338" cy="35719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Pentagon 21"/>
          <p:cNvSpPr/>
          <p:nvPr/>
        </p:nvSpPr>
        <p:spPr>
          <a:xfrm>
            <a:off x="1142984" y="3357554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Flowchart: Alternate Process 22"/>
          <p:cNvSpPr/>
          <p:nvPr/>
        </p:nvSpPr>
        <p:spPr>
          <a:xfrm>
            <a:off x="2143116" y="3357554"/>
            <a:ext cx="3643338" cy="357190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Pentagon 23"/>
          <p:cNvSpPr/>
          <p:nvPr/>
        </p:nvSpPr>
        <p:spPr>
          <a:xfrm>
            <a:off x="1071546" y="4429124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lowchart: Alternate Process 24"/>
          <p:cNvSpPr/>
          <p:nvPr/>
        </p:nvSpPr>
        <p:spPr>
          <a:xfrm>
            <a:off x="2071678" y="4429124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Pentagon 25"/>
          <p:cNvSpPr/>
          <p:nvPr/>
        </p:nvSpPr>
        <p:spPr>
          <a:xfrm>
            <a:off x="1071546" y="5000628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Flowchart: Alternate Process 26"/>
          <p:cNvSpPr/>
          <p:nvPr/>
        </p:nvSpPr>
        <p:spPr>
          <a:xfrm>
            <a:off x="2071678" y="5000628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Pentagon 27"/>
          <p:cNvSpPr/>
          <p:nvPr/>
        </p:nvSpPr>
        <p:spPr>
          <a:xfrm>
            <a:off x="1142984" y="5072066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lowchart: Alternate Process 28"/>
          <p:cNvSpPr/>
          <p:nvPr/>
        </p:nvSpPr>
        <p:spPr>
          <a:xfrm>
            <a:off x="2143116" y="5072066"/>
            <a:ext cx="3643338" cy="357190"/>
          </a:xfrm>
          <a:prstGeom prst="flowChartAlternateProcess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Pentagon 29"/>
          <p:cNvSpPr/>
          <p:nvPr/>
        </p:nvSpPr>
        <p:spPr>
          <a:xfrm>
            <a:off x="1142984" y="4500562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lowchart: Alternate Process 30"/>
          <p:cNvSpPr/>
          <p:nvPr/>
        </p:nvSpPr>
        <p:spPr>
          <a:xfrm>
            <a:off x="2143116" y="4500562"/>
            <a:ext cx="3643338" cy="35719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Pentagon 31"/>
          <p:cNvSpPr/>
          <p:nvPr/>
        </p:nvSpPr>
        <p:spPr>
          <a:xfrm>
            <a:off x="1071546" y="5572132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Flowchart: Alternate Process 32"/>
          <p:cNvSpPr/>
          <p:nvPr/>
        </p:nvSpPr>
        <p:spPr>
          <a:xfrm>
            <a:off x="2071678" y="5572132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Pentagon 33"/>
          <p:cNvSpPr/>
          <p:nvPr/>
        </p:nvSpPr>
        <p:spPr>
          <a:xfrm>
            <a:off x="1071546" y="6143636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lowchart: Alternate Process 34"/>
          <p:cNvSpPr/>
          <p:nvPr/>
        </p:nvSpPr>
        <p:spPr>
          <a:xfrm>
            <a:off x="2071678" y="6143636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Pentagon 35"/>
          <p:cNvSpPr/>
          <p:nvPr/>
        </p:nvSpPr>
        <p:spPr>
          <a:xfrm>
            <a:off x="1142984" y="6215074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Flowchart: Alternate Process 36"/>
          <p:cNvSpPr/>
          <p:nvPr/>
        </p:nvSpPr>
        <p:spPr>
          <a:xfrm>
            <a:off x="2143116" y="6215074"/>
            <a:ext cx="3643338" cy="357190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Pentagon 37"/>
          <p:cNvSpPr/>
          <p:nvPr/>
        </p:nvSpPr>
        <p:spPr>
          <a:xfrm>
            <a:off x="1142984" y="5643570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Flowchart: Alternate Process 38"/>
          <p:cNvSpPr/>
          <p:nvPr/>
        </p:nvSpPr>
        <p:spPr>
          <a:xfrm>
            <a:off x="2143116" y="5643570"/>
            <a:ext cx="3643338" cy="35719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8" name="Picture 2" descr="G:\PT. Bukit Mayana 9\File SYF\Blok VII 2015\logo.jpg"/>
          <p:cNvPicPr>
            <a:picLocks noChangeAspect="1" noChangeArrowheads="1"/>
          </p:cNvPicPr>
          <p:nvPr/>
        </p:nvPicPr>
        <p:blipFill>
          <a:blip r:embed="rId4" cstate="print"/>
          <a:srcRect l="48736" t="4769" r="4494" b="53498"/>
          <a:stretch>
            <a:fillRect/>
          </a:stretch>
        </p:blipFill>
        <p:spPr bwMode="auto">
          <a:xfrm>
            <a:off x="5324194" y="535995"/>
            <a:ext cx="890887" cy="828123"/>
          </a:xfrm>
          <a:prstGeom prst="rect">
            <a:avLst/>
          </a:prstGeom>
          <a:noFill/>
        </p:spPr>
      </p:pic>
      <p:sp>
        <p:nvSpPr>
          <p:cNvPr id="49" name="WordArt 3"/>
          <p:cNvSpPr>
            <a:spLocks noChangeArrowheads="1" noChangeShapeType="1" noTextEdit="1"/>
          </p:cNvSpPr>
          <p:nvPr/>
        </p:nvSpPr>
        <p:spPr bwMode="auto">
          <a:xfrm>
            <a:off x="4854032" y="1428728"/>
            <a:ext cx="1861116" cy="3799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14554" y="2214546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ABOUT COMPANY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42984" y="2786050"/>
            <a:ext cx="481196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2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42984" y="3357554"/>
            <a:ext cx="481196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3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42984" y="2285984"/>
            <a:ext cx="481196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1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14554" y="2786050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STRUKTUR ORGANISASI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072470" y="4286248"/>
            <a:ext cx="335758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 smtClean="0">
                <a:solidFill>
                  <a:schemeClr val="tx1"/>
                </a:solidFill>
              </a:rPr>
              <a:t>STRUKTUR ORGANISASI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14554" y="3357554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VISI, MISI PERUSAHAAN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14422" y="4500562"/>
            <a:ext cx="50006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7-8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142984" y="4000496"/>
            <a:ext cx="64294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4-6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14554" y="3929058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SECURITY SERVICE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60" name="Pentagon 59"/>
          <p:cNvSpPr/>
          <p:nvPr/>
        </p:nvSpPr>
        <p:spPr>
          <a:xfrm>
            <a:off x="1071546" y="6715140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Flowchart: Alternate Process 60"/>
          <p:cNvSpPr/>
          <p:nvPr/>
        </p:nvSpPr>
        <p:spPr>
          <a:xfrm>
            <a:off x="2071678" y="6715140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Pentagon 61"/>
          <p:cNvSpPr/>
          <p:nvPr/>
        </p:nvSpPr>
        <p:spPr>
          <a:xfrm>
            <a:off x="1142984" y="6786578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Flowchart: Alternate Process 62"/>
          <p:cNvSpPr/>
          <p:nvPr/>
        </p:nvSpPr>
        <p:spPr>
          <a:xfrm>
            <a:off x="2143116" y="6786578"/>
            <a:ext cx="3643338" cy="35719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4" name="Pentagon 63"/>
          <p:cNvSpPr/>
          <p:nvPr/>
        </p:nvSpPr>
        <p:spPr>
          <a:xfrm>
            <a:off x="1071546" y="7286644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5" name="Flowchart: Alternate Process 64"/>
          <p:cNvSpPr/>
          <p:nvPr/>
        </p:nvSpPr>
        <p:spPr>
          <a:xfrm>
            <a:off x="2071678" y="7286644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Pentagon 65"/>
          <p:cNvSpPr/>
          <p:nvPr/>
        </p:nvSpPr>
        <p:spPr>
          <a:xfrm>
            <a:off x="1071546" y="7858148"/>
            <a:ext cx="756164" cy="357190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Flowchart: Alternate Process 66"/>
          <p:cNvSpPr/>
          <p:nvPr/>
        </p:nvSpPr>
        <p:spPr>
          <a:xfrm>
            <a:off x="2071678" y="7858148"/>
            <a:ext cx="3643338" cy="357190"/>
          </a:xfrm>
          <a:prstGeom prst="flowChartAlternate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Pentagon 67"/>
          <p:cNvSpPr/>
          <p:nvPr/>
        </p:nvSpPr>
        <p:spPr>
          <a:xfrm>
            <a:off x="1142984" y="7929586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Flowchart: Alternate Process 68"/>
          <p:cNvSpPr/>
          <p:nvPr/>
        </p:nvSpPr>
        <p:spPr>
          <a:xfrm>
            <a:off x="2143116" y="7929586"/>
            <a:ext cx="3643338" cy="35719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0" name="Pentagon 69"/>
          <p:cNvSpPr/>
          <p:nvPr/>
        </p:nvSpPr>
        <p:spPr>
          <a:xfrm>
            <a:off x="1142984" y="7358082"/>
            <a:ext cx="756164" cy="3571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Flowchart: Alternate Process 70"/>
          <p:cNvSpPr/>
          <p:nvPr/>
        </p:nvSpPr>
        <p:spPr>
          <a:xfrm>
            <a:off x="2143116" y="7358082"/>
            <a:ext cx="3643338" cy="35719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Rectangle 71"/>
          <p:cNvSpPr/>
          <p:nvPr/>
        </p:nvSpPr>
        <p:spPr>
          <a:xfrm>
            <a:off x="2198379" y="4500562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CLEANING SERVICE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198379" y="5123093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PARKING SERVICE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198379" y="5694597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MANPOWER SUPPLY SERVICE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98379" y="6266101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OUR CLIENTS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98379" y="6837605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LEGALITAS PERUSAHAAN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198379" y="7409109"/>
            <a:ext cx="3659513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GALLERY KEGIATAN PERUSAHAAN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214554" y="7929586"/>
            <a:ext cx="3230885" cy="306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b="1" dirty="0" smtClean="0">
                <a:solidFill>
                  <a:schemeClr val="tx1"/>
                </a:solidFill>
              </a:rPr>
              <a:t>CONTACT US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214422" y="5072066"/>
            <a:ext cx="63341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9-12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071546" y="5643570"/>
            <a:ext cx="63341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13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142984" y="6143636"/>
            <a:ext cx="7762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14-16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142984" y="6715140"/>
            <a:ext cx="7762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17-24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142984" y="7286644"/>
            <a:ext cx="7762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25-28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00108" y="7858148"/>
            <a:ext cx="7762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29</a:t>
            </a:r>
            <a:endParaRPr lang="id-ID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200" y="385097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784404" y="1158081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476672" y="594463"/>
            <a:ext cx="3744416" cy="882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ZIN USAHA BERBASIS RESIKO &amp; LAMPIRAN NIB OSS.3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102" b="57216"/>
          <a:stretch/>
        </p:blipFill>
        <p:spPr>
          <a:xfrm>
            <a:off x="1000108" y="5972304"/>
            <a:ext cx="5072097" cy="263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ZIN USAHA BERBASIS RESIKO &amp; LAMPIRAN NIB OSS.2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20" r="7411"/>
          <a:stretch/>
        </p:blipFill>
        <p:spPr>
          <a:xfrm>
            <a:off x="1000108" y="1500166"/>
            <a:ext cx="5072097" cy="480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1" name="Oval 1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18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763396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724637"/>
            <a:ext cx="3600400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SIO PENYEDIA JASA PENGAMANAN JAKARTA 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90" y="2000232"/>
            <a:ext cx="3306226" cy="4721877"/>
          </a:xfrm>
          <a:prstGeom prst="rect">
            <a:avLst/>
          </a:prstGeom>
        </p:spPr>
      </p:pic>
      <p:pic>
        <p:nvPicPr>
          <p:cNvPr id="9" name="Picture 8" descr="SIO PENYEDIA JASA PENGAMANAN JAKARTA 2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876" y="3500430"/>
            <a:ext cx="3088496" cy="431339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1" name="Oval 1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19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873527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527942"/>
            <a:ext cx="3528392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Pictures\2020-07-14\SCAN  SURAT IZIN MABES POLRI NO. 7357-2019 PENYEDIA JASA PELATIHAN KEAMANAN - JAKARTA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2285984"/>
            <a:ext cx="2952328" cy="4107974"/>
          </a:xfrm>
          <a:prstGeom prst="rect">
            <a:avLst/>
          </a:prstGeom>
          <a:noFill/>
        </p:spPr>
      </p:pic>
      <p:pic>
        <p:nvPicPr>
          <p:cNvPr id="9" name="Picture 3" descr="C:\Users\USER\Pictures\2020-07-14\SCAN  SURAT IZIN MABES POLRI NO. 7357-2019 PENYEDIA JASA PELATIHAN KEAMANAN - JAKARTA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7074" y="3616536"/>
            <a:ext cx="2950450" cy="4025735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1" name="Oval 1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20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25727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527942"/>
            <a:ext cx="3528392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ISO 2023-2024.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8595" y="1865157"/>
            <a:ext cx="2443669" cy="328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SO 2023-2024.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62355" y="1857356"/>
            <a:ext cx="2365005" cy="329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SO 2023-2024.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8594" y="5357818"/>
            <a:ext cx="2443669" cy="3300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3" name="Oval 12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4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21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2572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527942"/>
            <a:ext cx="3528392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BUJAPI 2022-2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80" y="2033820"/>
            <a:ext cx="4500594" cy="3177262"/>
          </a:xfrm>
          <a:prstGeom prst="rect">
            <a:avLst/>
          </a:prstGeom>
        </p:spPr>
      </p:pic>
      <p:pic>
        <p:nvPicPr>
          <p:cNvPr id="9" name="Picture 8" descr="PT. BUKIT MAYA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958628" y="4756621"/>
            <a:ext cx="3000394" cy="43456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1" name="Oval 1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22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2572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527942"/>
            <a:ext cx="3528392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KADIN 2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334436" y="1022962"/>
            <a:ext cx="3214709" cy="4740626"/>
          </a:xfrm>
          <a:prstGeom prst="rect">
            <a:avLst/>
          </a:prstGeom>
        </p:spPr>
      </p:pic>
      <p:pic>
        <p:nvPicPr>
          <p:cNvPr id="11" name="Picture 10" descr="APLIKINDO 2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2566636" y="4505670"/>
            <a:ext cx="3286148" cy="45618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9" name="Oval 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23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2572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74" b="13712"/>
          <a:stretch/>
        </p:blipFill>
        <p:spPr bwMode="auto">
          <a:xfrm>
            <a:off x="692696" y="527942"/>
            <a:ext cx="3528392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AppData\Local\Temp\Rar$DR01.256\SCAN IZIN USAHA PERUSAHAAN PENYEDIA JASA PEKERJA ATAU BURUH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r="998" b="4618"/>
          <a:stretch>
            <a:fillRect/>
          </a:stretch>
        </p:blipFill>
        <p:spPr bwMode="auto">
          <a:xfrm>
            <a:off x="1276171" y="2311689"/>
            <a:ext cx="4581721" cy="6117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0" name="Oval 9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1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24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32572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94" y="496879"/>
            <a:ext cx="3960440" cy="128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3" b="14782"/>
          <a:stretch/>
        </p:blipFill>
        <p:spPr bwMode="auto">
          <a:xfrm>
            <a:off x="476672" y="1907702"/>
            <a:ext cx="1975915" cy="30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C:\Users\USER\Downloads\WhatsApp Image 2024-03-18 at 11.28.11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587" y="1970594"/>
            <a:ext cx="2220219" cy="296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Documents and Settings\User\My Documents\Foto1750.jp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/>
          <a:stretch>
            <a:fillRect/>
          </a:stretch>
        </p:blipFill>
        <p:spPr bwMode="auto">
          <a:xfrm>
            <a:off x="4898471" y="2046584"/>
            <a:ext cx="1770889" cy="288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oto2289.jpg"/>
          <p:cNvPicPr>
            <a:picLocks noChangeAspect="1"/>
          </p:cNvPicPr>
          <p:nvPr/>
        </p:nvPicPr>
        <p:blipFill>
          <a:blip r:embed="rId8" cstate="print">
            <a:lum bright="20000" contrast="30000"/>
          </a:blip>
          <a:stretch>
            <a:fillRect/>
          </a:stretch>
        </p:blipFill>
        <p:spPr>
          <a:xfrm>
            <a:off x="577094" y="5364088"/>
            <a:ext cx="176965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PICT0626.JPG"/>
          <p:cNvPicPr>
            <a:picLocks noChangeAspect="1"/>
          </p:cNvPicPr>
          <p:nvPr/>
        </p:nvPicPr>
        <p:blipFill rotWithShape="1">
          <a:blip r:embed="rId9" cstate="print">
            <a:lum bright="10000"/>
          </a:blip>
          <a:srcRect l="15835" r="14027"/>
          <a:stretch/>
        </p:blipFill>
        <p:spPr>
          <a:xfrm>
            <a:off x="2672011" y="5508104"/>
            <a:ext cx="1924050" cy="249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G0389A.jpg"/>
          <p:cNvPicPr>
            <a:picLocks noChangeAspect="1"/>
          </p:cNvPicPr>
          <p:nvPr/>
        </p:nvPicPr>
        <p:blipFill rotWithShape="1">
          <a:blip r:embed="rId10" cstate="print">
            <a:lum bright="20000" contrast="20000"/>
          </a:blip>
          <a:srcRect l="31598" t="-4125" b="6958"/>
          <a:stretch/>
        </p:blipFill>
        <p:spPr>
          <a:xfrm>
            <a:off x="4737594" y="5508104"/>
            <a:ext cx="187642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5857892" y="8501090"/>
            <a:ext cx="857256" cy="500066"/>
            <a:chOff x="5857892" y="8572528"/>
            <a:chExt cx="857256" cy="500066"/>
          </a:xfrm>
        </p:grpSpPr>
        <p:sp>
          <p:nvSpPr>
            <p:cNvPr id="14" name="Oval 13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25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84223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94" y="496879"/>
            <a:ext cx="3960440" cy="128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USER\Downloads\WhatsApp Image 2024-03-28 at 10.38.21 (1).jpeg"/>
          <p:cNvPicPr>
            <a:picLocks noChangeAspect="1" noChangeArrowheads="1"/>
          </p:cNvPicPr>
          <p:nvPr/>
        </p:nvPicPr>
        <p:blipFill rotWithShape="1">
          <a:blip r:embed="rId5" cstate="print"/>
          <a:srcRect l="18982" t="26764" r="25613" b="4796"/>
          <a:stretch/>
        </p:blipFill>
        <p:spPr bwMode="auto">
          <a:xfrm>
            <a:off x="717477" y="5364088"/>
            <a:ext cx="2652278" cy="245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USER\Downloads\WhatsApp Image 2024-03-28 at 10.38.3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298" t="24749" r="-1943" b="10559"/>
          <a:stretch/>
        </p:blipFill>
        <p:spPr bwMode="auto">
          <a:xfrm>
            <a:off x="3690792" y="5441352"/>
            <a:ext cx="2738604" cy="237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USER\Downloads\WhatsApp Image 2024-03-28 at 10.38.3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79701" y="2335183"/>
            <a:ext cx="2578258" cy="262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USER\Downloads\WhatsApp Image 2024-03-28 at 10.38.47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1463" y="2360406"/>
            <a:ext cx="2536017" cy="260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5857892" y="8501090"/>
            <a:ext cx="857256" cy="500066"/>
            <a:chOff x="5857892" y="8572528"/>
            <a:chExt cx="857256" cy="500066"/>
          </a:xfrm>
        </p:grpSpPr>
        <p:sp>
          <p:nvSpPr>
            <p:cNvPr id="14" name="Oval 13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26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47431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6512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94" y="496879"/>
            <a:ext cx="3960440" cy="128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7807" y="2729532"/>
            <a:ext cx="3429024" cy="189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952"/>
          <a:stretch/>
        </p:blipFill>
        <p:spPr>
          <a:xfrm>
            <a:off x="807496" y="2238265"/>
            <a:ext cx="5319848" cy="287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124" y="5596759"/>
            <a:ext cx="2743272" cy="2172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9" descr="C:\Users\USER\Downloads\WhatsApp Image 2024-03-18 at 11.28.10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120" y="5596759"/>
            <a:ext cx="3057389" cy="217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:\Users\USER\Downloads\WhatsApp Image 2024-03-18 at 11.28.14 (1)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12121" y="6581253"/>
            <a:ext cx="5340369" cy="310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5857892" y="8501090"/>
            <a:ext cx="857256" cy="500066"/>
            <a:chOff x="5857892" y="8572528"/>
            <a:chExt cx="857256" cy="500066"/>
          </a:xfrm>
        </p:grpSpPr>
        <p:sp>
          <p:nvSpPr>
            <p:cNvPr id="15" name="Oval 14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6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27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08681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504"/>
            <a:ext cx="6858000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4664" y="827584"/>
            <a:ext cx="1872208" cy="15121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About Company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2" descr="G:\PT. Bukit Mayana 9\File SYF\Blok VII 2015\logo.jpg"/>
          <p:cNvPicPr>
            <a:picLocks noChangeAspect="1" noChangeArrowheads="1"/>
          </p:cNvPicPr>
          <p:nvPr/>
        </p:nvPicPr>
        <p:blipFill>
          <a:blip r:embed="rId3" cstate="print"/>
          <a:srcRect l="48736" t="4769" r="4494" b="53498"/>
          <a:stretch>
            <a:fillRect/>
          </a:stretch>
        </p:blipFill>
        <p:spPr bwMode="auto">
          <a:xfrm>
            <a:off x="5194737" y="333175"/>
            <a:ext cx="777914" cy="723109"/>
          </a:xfrm>
          <a:prstGeom prst="rect">
            <a:avLst/>
          </a:prstGeom>
          <a:noFill/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4653136" y="1203109"/>
            <a:ext cx="1861116" cy="308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0888" y="3491879"/>
            <a:ext cx="468052" cy="210832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49" y="3203848"/>
            <a:ext cx="2160240" cy="5104492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-GLOBAL-MANAJEMEN-SERTIFIKASI-INDONESIA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8393" y="8388424"/>
            <a:ext cx="1897895" cy="426143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20" t="13404" r="8637" b="737"/>
          <a:stretch/>
        </p:blipFill>
        <p:spPr bwMode="auto">
          <a:xfrm>
            <a:off x="3033269" y="2079431"/>
            <a:ext cx="1763883" cy="1628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C:\Documents and Settings\User\My Documents\Foto1750.jpg"/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666273" y="3656787"/>
            <a:ext cx="1449203" cy="197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986" y="5292080"/>
            <a:ext cx="1908212" cy="196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2" descr="E:\ALFA FILES\PT. Bukit Mayana\B-PRO Parking\smple sign\parking_sign_file_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7432" y="6051376"/>
            <a:ext cx="438799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Top"/>
            <a:lightRig rig="threePt" dir="t"/>
          </a:scene3d>
          <a:sp3d>
            <a:bevelT/>
          </a:sp3d>
        </p:spPr>
      </p:pic>
      <p:pic>
        <p:nvPicPr>
          <p:cNvPr id="26" name="Picture 25" descr="Man Power Supply - PT Husnan Putra Mandiri - Recruitment And 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53752" y="6215074"/>
            <a:ext cx="689892" cy="65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Group 30"/>
          <p:cNvGrpSpPr/>
          <p:nvPr/>
        </p:nvGrpSpPr>
        <p:grpSpPr>
          <a:xfrm>
            <a:off x="5929330" y="8572528"/>
            <a:ext cx="857256" cy="500066"/>
            <a:chOff x="5857892" y="8572528"/>
            <a:chExt cx="857256" cy="500066"/>
          </a:xfrm>
        </p:grpSpPr>
        <p:sp>
          <p:nvSpPr>
            <p:cNvPr id="32" name="Oval 31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3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1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2964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8" y="0"/>
            <a:ext cx="6923021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LOGO 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664" y="444288"/>
            <a:ext cx="648072" cy="65039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947072" y="1185467"/>
            <a:ext cx="1537664" cy="263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94" y="496879"/>
            <a:ext cx="3960440" cy="128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857892" y="8501090"/>
            <a:ext cx="857256" cy="500066"/>
            <a:chOff x="5857892" y="8572528"/>
            <a:chExt cx="857256" cy="500066"/>
          </a:xfrm>
        </p:grpSpPr>
        <p:sp>
          <p:nvSpPr>
            <p:cNvPr id="21" name="Oval 2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2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28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6" name="Picture 5" descr="C:\Users\USER\Downloads\WhatsApp Image 2024-03-28 at 10.38.21 (2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29" t="9007" r="13537" b="31582"/>
          <a:stretch/>
        </p:blipFill>
        <p:spPr bwMode="auto">
          <a:xfrm>
            <a:off x="3764908" y="2222866"/>
            <a:ext cx="2841422" cy="22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 descr="C:\Users\USER\Downloads\WhatsApp Image 2024-03-28 at 10.38.48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068" r="8799" b="11642"/>
          <a:stretch/>
        </p:blipFill>
        <p:spPr bwMode="auto">
          <a:xfrm>
            <a:off x="522905" y="2267744"/>
            <a:ext cx="3019883" cy="217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C:\Users\USER\Downloads\WhatsApp Image 2024-03-28 at 10.38.18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86191" y="5220072"/>
            <a:ext cx="269854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4" descr="C:\Users\USER\Downloads\WhatsApp Image 2024-03-28 at 10.38.44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905" y="5141937"/>
            <a:ext cx="295942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08681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-71462" y="0"/>
            <a:ext cx="6929462" cy="9215470"/>
            <a:chOff x="-48" y="-71470"/>
            <a:chExt cx="6858048" cy="9215470"/>
          </a:xfrm>
        </p:grpSpPr>
        <p:grpSp>
          <p:nvGrpSpPr>
            <p:cNvPr id="3" name="Group 50"/>
            <p:cNvGrpSpPr/>
            <p:nvPr/>
          </p:nvGrpSpPr>
          <p:grpSpPr>
            <a:xfrm>
              <a:off x="-48" y="-71470"/>
              <a:ext cx="6858048" cy="9215470"/>
              <a:chOff x="-48" y="-71470"/>
              <a:chExt cx="6858048" cy="9215470"/>
            </a:xfrm>
          </p:grpSpPr>
          <p:grpSp>
            <p:nvGrpSpPr>
              <p:cNvPr id="4" name="Group 48"/>
              <p:cNvGrpSpPr/>
              <p:nvPr/>
            </p:nvGrpSpPr>
            <p:grpSpPr>
              <a:xfrm>
                <a:off x="-48" y="-71470"/>
                <a:ext cx="6858048" cy="4071998"/>
                <a:chOff x="7929594" y="2071638"/>
                <a:chExt cx="6858048" cy="4071998"/>
              </a:xfrm>
            </p:grpSpPr>
            <p:pic>
              <p:nvPicPr>
                <p:cNvPr id="33" name="Picture 2" descr="G:\bacd9f5a44a686d7e9d08a6ab4291fdf (1)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5002" t="18030" r="3969" b="72596"/>
                <a:stretch>
                  <a:fillRect/>
                </a:stretch>
              </p:blipFill>
              <p:spPr bwMode="auto">
                <a:xfrm>
                  <a:off x="7929594" y="2071638"/>
                  <a:ext cx="6858000" cy="9286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G:\bacd9f5a44a686d7e9d08a6ab4291fdf (1)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2926" t="27548" r="54033" b="58029"/>
                <a:stretch>
                  <a:fillRect/>
                </a:stretch>
              </p:blipFill>
              <p:spPr bwMode="auto">
                <a:xfrm>
                  <a:off x="7929594" y="3000364"/>
                  <a:ext cx="3143200" cy="13188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5" descr="G:\PT. Bukit Mayana 8\File SYF\IM Marketing\BAHAN KATALOG\Sample Pictures\Windows 7 ultimate collection of wallpapers.31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41715" t="53237" r="26974" b="27160"/>
                <a:stretch>
                  <a:fillRect/>
                </a:stretch>
              </p:blipFill>
              <p:spPr bwMode="auto">
                <a:xfrm rot="8351459">
                  <a:off x="9944481" y="3240814"/>
                  <a:ext cx="2295195" cy="24288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5" descr="G:\PT. Bukit Mayana 8\File SYF\IM Marketing\BAHAN KATALOG\Sample Pictures\Windows 7 ultimate collection of wallpapers.31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69957" b="27160"/>
                <a:stretch>
                  <a:fillRect/>
                </a:stretch>
              </p:blipFill>
              <p:spPr bwMode="auto">
                <a:xfrm rot="10800000">
                  <a:off x="7929640" y="4286248"/>
                  <a:ext cx="6858002" cy="185738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" name="Picture 5" descr="G:\PT. Bukit Mayana 8\File SYF\IM Marketing\BAHAN KATALOG\Sample Pictures\Windows 7 ultimate collection of wallpapers.31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41715" t="53237" r="44641" b="27160"/>
                <a:stretch>
                  <a:fillRect/>
                </a:stretch>
              </p:blipFill>
              <p:spPr bwMode="auto">
                <a:xfrm rot="5400000">
                  <a:off x="10442720" y="360403"/>
                  <a:ext cx="1831841" cy="685800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2" name="Picture 5" descr="G:\PT. Bukit Mayana 8\File SYF\IM Marketing\BAHAN KATALOG\Sample Pictures\Windows 7 ultimate collection of wallpapers.31.jpg"/>
              <p:cNvPicPr>
                <a:picLocks noChangeAspect="1" noChangeArrowheads="1"/>
              </p:cNvPicPr>
              <p:nvPr/>
            </p:nvPicPr>
            <p:blipFill>
              <a:blip r:embed="rId4"/>
              <a:srcRect b="68891"/>
              <a:stretch>
                <a:fillRect/>
              </a:stretch>
            </p:blipFill>
            <p:spPr bwMode="auto">
              <a:xfrm rot="5400000">
                <a:off x="-71462" y="2214538"/>
                <a:ext cx="7000924" cy="6858000"/>
              </a:xfrm>
              <a:prstGeom prst="rect">
                <a:avLst/>
              </a:prstGeom>
              <a:noFill/>
            </p:spPr>
          </p:pic>
        </p:grpSp>
        <p:pic>
          <p:nvPicPr>
            <p:cNvPr id="30" name="Picture 2" descr="G:\bacd9f5a44a686d7e9d08a6ab4291fdf (1).png"/>
            <p:cNvPicPr>
              <a:picLocks noChangeAspect="1" noChangeArrowheads="1"/>
            </p:cNvPicPr>
            <p:nvPr/>
          </p:nvPicPr>
          <p:blipFill>
            <a:blip r:embed="rId3"/>
            <a:srcRect t="89663" r="5208" b="722"/>
            <a:stretch>
              <a:fillRect/>
            </a:stretch>
          </p:blipFill>
          <p:spPr bwMode="auto">
            <a:xfrm rot="10800000">
              <a:off x="0" y="8715372"/>
              <a:ext cx="6858000" cy="428628"/>
            </a:xfrm>
            <a:prstGeom prst="rect">
              <a:avLst/>
            </a:prstGeom>
            <a:noFill/>
          </p:spPr>
        </p:pic>
      </p:grpSp>
      <p:pic>
        <p:nvPicPr>
          <p:cNvPr id="5" name="Picture 4" descr="LOGO B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6" y="857224"/>
            <a:ext cx="766762" cy="769507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426775" y="1684051"/>
            <a:ext cx="2024034" cy="2658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290490" y="4767282"/>
            <a:ext cx="3048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i-FI" sz="1000" b="1" kern="10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Rukan Pulomas Blok V No. 02</a:t>
            </a:r>
          </a:p>
          <a:p>
            <a:r>
              <a:rPr lang="fi-FI" sz="1000" b="1" kern="10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Jl. Perintis Kemerdekaan  Jakarta 13210</a:t>
            </a:r>
          </a:p>
        </p:txBody>
      </p:sp>
      <p:sp>
        <p:nvSpPr>
          <p:cNvPr id="12" name="Flowchart: Data 11"/>
          <p:cNvSpPr/>
          <p:nvPr/>
        </p:nvSpPr>
        <p:spPr>
          <a:xfrm>
            <a:off x="0" y="7572396"/>
            <a:ext cx="6629400" cy="381000"/>
          </a:xfrm>
          <a:prstGeom prst="flowChartInputOutpu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ln>
                  <a:solidFill>
                    <a:schemeClr val="bg2"/>
                  </a:solidFill>
                </a:ln>
              </a:rPr>
              <a:t>Website : </a:t>
            </a:r>
            <a:r>
              <a:rPr lang="en-US" sz="105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www.safeshields.com   +</a:t>
            </a:r>
            <a:r>
              <a:rPr lang="en-US" sz="1050" dirty="0" smtClean="0">
                <a:ln>
                  <a:solidFill>
                    <a:schemeClr val="bg2"/>
                  </a:solidFill>
                </a:ln>
              </a:rPr>
              <a:t> email : safe_shields@yahoo.co.id</a:t>
            </a:r>
            <a:endParaRPr lang="en-US" sz="1050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76200" y="0"/>
            <a:ext cx="6942138" cy="9215470"/>
          </a:xfrm>
          <a:prstGeom prst="rect">
            <a:avLst/>
          </a:prstGeom>
          <a:noFill/>
          <a:ln w="38100" algn="in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490" y="2633682"/>
            <a:ext cx="292419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/>
          <p:cNvSpPr txBox="1"/>
          <p:nvPr/>
        </p:nvSpPr>
        <p:spPr>
          <a:xfrm>
            <a:off x="166686" y="2191392"/>
            <a:ext cx="21193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d-ID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HEAD</a:t>
            </a:r>
            <a:r>
              <a:rPr lang="en-US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 OFFICE</a:t>
            </a:r>
            <a:endParaRPr lang="en-US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271442" y="2771788"/>
            <a:ext cx="3276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fi-FI" sz="1000" b="1" kern="10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Rukan Pulomas Blok VII No. 05</a:t>
            </a:r>
          </a:p>
          <a:p>
            <a:r>
              <a:rPr lang="fi-FI" sz="1000" b="1" kern="10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Jl. Perintis Kemerdekaan  Jakarta 13210</a:t>
            </a:r>
          </a:p>
          <a:p>
            <a:pPr rtl="0"/>
            <a:r>
              <a:rPr lang="fi-FI" sz="1000" b="1" kern="10" cap="all" dirty="0" smtClean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 Phone : (021) 4893001, 4711182 </a:t>
            </a:r>
            <a:endParaRPr lang="en-US" sz="1000" b="1" kern="10" cap="all" dirty="0">
              <a:ln w="9000" cmpd="sng">
                <a:noFill/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rial Black"/>
            </a:endParaRPr>
          </a:p>
        </p:txBody>
      </p:sp>
      <p:grpSp>
        <p:nvGrpSpPr>
          <p:cNvPr id="7" name="Group 23"/>
          <p:cNvGrpSpPr/>
          <p:nvPr/>
        </p:nvGrpSpPr>
        <p:grpSpPr>
          <a:xfrm>
            <a:off x="3873360" y="2400304"/>
            <a:ext cx="2698912" cy="4957778"/>
            <a:chOff x="3886200" y="1600200"/>
            <a:chExt cx="2698912" cy="5486400"/>
          </a:xfrm>
        </p:grpSpPr>
        <p:pic>
          <p:nvPicPr>
            <p:cNvPr id="14" name="Picture 13" descr="P111109_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6200" y="1600200"/>
              <a:ext cx="2666999" cy="1828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5" name="Picture 14" descr="TRNOD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6200" y="3657600"/>
              <a:ext cx="2698911" cy="15383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9" name="Picture 18" descr="TRNOD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6200" y="5410200"/>
              <a:ext cx="2698912" cy="167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20" name="Picture 19" descr="WhatsApp Image 2021-06-29 at 15.09.02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9066" y="5905520"/>
            <a:ext cx="2571768" cy="13811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52" y="5500694"/>
            <a:ext cx="39290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OPERATIONAL</a:t>
            </a:r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OFFICE</a:t>
            </a:r>
            <a:r>
              <a:rPr lang="id-ID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 PALEMBANG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52" y="4107798"/>
            <a:ext cx="321471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OPERATIONAL</a:t>
            </a:r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OFFICE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290" y="6062685"/>
            <a:ext cx="4800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Jl. SUKARNO HATTA NO. 02 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RT. 27 / RW. 08 KELURAHAN KARYA BARU 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KECAMATAN ALANG LEBAR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KOTA PALEMBANG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PHONE : (0711) 7421683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HP   0818-0662-8143</a:t>
            </a:r>
          </a:p>
          <a:p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EMAIL : safeshiledspalembang@yahoo.co.i</a:t>
            </a:r>
            <a:r>
              <a:rPr lang="id-ID" sz="11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</a:t>
            </a:r>
            <a:endParaRPr lang="id-ID" sz="11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57694" y="8143900"/>
            <a:ext cx="539754" cy="42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LOGO-GLOBAL-MANAJEMEN-SERTIFIKASI-INDONESIA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97448" y="8072462"/>
            <a:ext cx="1889138" cy="5715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" y="562240"/>
            <a:ext cx="3314700" cy="11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5857892" y="8643966"/>
            <a:ext cx="857256" cy="500066"/>
            <a:chOff x="5857892" y="8572528"/>
            <a:chExt cx="857256" cy="500066"/>
          </a:xfrm>
        </p:grpSpPr>
        <p:sp>
          <p:nvSpPr>
            <p:cNvPr id="39" name="Oval 38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0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600" dirty="0" smtClean="0">
                    <a:solidFill>
                      <a:schemeClr val="tx1"/>
                    </a:solidFill>
                  </a:rPr>
                  <a:t>29</a:t>
                </a:r>
                <a:endParaRPr lang="id-ID" sz="1600" dirty="0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9462" cy="9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1962" t="50976" r="43997" b="32423"/>
          <a:stretch>
            <a:fillRect/>
          </a:stretch>
        </p:blipFill>
        <p:spPr bwMode="auto">
          <a:xfrm>
            <a:off x="214290" y="428596"/>
            <a:ext cx="44291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LOGO B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50" y="357159"/>
            <a:ext cx="869798" cy="872912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4786322" y="1328343"/>
            <a:ext cx="1857388" cy="457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21" name="Oval 20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7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2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 l="19217" t="8984" r="19289" b="12890"/>
          <a:stretch>
            <a:fillRect/>
          </a:stretch>
        </p:blipFill>
        <p:spPr bwMode="auto">
          <a:xfrm>
            <a:off x="7643842" y="0"/>
            <a:ext cx="664371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Group 39"/>
          <p:cNvGrpSpPr/>
          <p:nvPr/>
        </p:nvGrpSpPr>
        <p:grpSpPr>
          <a:xfrm>
            <a:off x="214290" y="7576310"/>
            <a:ext cx="3641294" cy="1567690"/>
            <a:chOff x="3071810" y="2071670"/>
            <a:chExt cx="3641294" cy="1567690"/>
          </a:xfrm>
        </p:grpSpPr>
        <p:pic>
          <p:nvPicPr>
            <p:cNvPr id="33" name="Picture 32" descr="E:\LOGO BARU\SAFE PARKING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43578" y="2143108"/>
              <a:ext cx="1069526" cy="53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Man Power Supply - PT Husnan Putra Mandiri - Recruitment And ...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86322" y="2143108"/>
              <a:ext cx="785818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4" descr="E:\LOGO BARU\SAFE CLEAN.jpg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9066" y="2143108"/>
              <a:ext cx="770212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Group 35"/>
            <p:cNvGrpSpPr/>
            <p:nvPr/>
          </p:nvGrpSpPr>
          <p:grpSpPr>
            <a:xfrm>
              <a:off x="3071810" y="2071670"/>
              <a:ext cx="785813" cy="874713"/>
              <a:chOff x="196850" y="1460500"/>
              <a:chExt cx="785813" cy="874713"/>
            </a:xfrm>
          </p:grpSpPr>
          <p:sp>
            <p:nvSpPr>
              <p:cNvPr id="39" name="object 11"/>
              <p:cNvSpPr>
                <a:spLocks noChangeArrowheads="1"/>
              </p:cNvSpPr>
              <p:nvPr/>
            </p:nvSpPr>
            <p:spPr bwMode="auto">
              <a:xfrm>
                <a:off x="196850" y="1460500"/>
                <a:ext cx="785813" cy="874713"/>
              </a:xfrm>
              <a:prstGeom prst="rect">
                <a:avLst/>
              </a:prstGeom>
              <a:blipFill dpi="0" rotWithShape="1">
                <a:blip r:embed="rId9"/>
                <a:srcRect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id-ID"/>
              </a:p>
            </p:txBody>
          </p:sp>
        </p:grpSp>
        <p:pic>
          <p:nvPicPr>
            <p:cNvPr id="37" name="Picture 36" descr="LOGO-GLOBAL-MANAJEMEN-SERTIFIKASI-INDONESIA.png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1810" y="3071802"/>
              <a:ext cx="1888578" cy="567558"/>
            </a:xfrm>
            <a:prstGeom prst="rect">
              <a:avLst/>
            </a:prstGeom>
          </p:spPr>
        </p:pic>
        <p:pic>
          <p:nvPicPr>
            <p:cNvPr id="38" name="Picture 37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  </a:ext>
              </a:extLst>
            </a:blip>
            <a:stretch>
              <a:fillRect/>
            </a:stretch>
          </p:blipFill>
          <p:spPr bwMode="auto">
            <a:xfrm>
              <a:off x="5072074" y="3130434"/>
              <a:ext cx="453915" cy="44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" name="Rectangle 40"/>
          <p:cNvSpPr/>
          <p:nvPr/>
        </p:nvSpPr>
        <p:spPr>
          <a:xfrm>
            <a:off x="-2857544" y="2143108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14" name="Group 113"/>
          <p:cNvGrpSpPr/>
          <p:nvPr/>
        </p:nvGrpSpPr>
        <p:grpSpPr>
          <a:xfrm>
            <a:off x="142852" y="2500298"/>
            <a:ext cx="6643734" cy="3429024"/>
            <a:chOff x="-2989593" y="2143108"/>
            <a:chExt cx="12276509" cy="4310089"/>
          </a:xfrm>
        </p:grpSpPr>
        <p:grpSp>
          <p:nvGrpSpPr>
            <p:cNvPr id="47" name="Group 46"/>
            <p:cNvGrpSpPr/>
            <p:nvPr/>
          </p:nvGrpSpPr>
          <p:grpSpPr>
            <a:xfrm>
              <a:off x="2904107" y="3214678"/>
              <a:ext cx="2290641" cy="785818"/>
              <a:chOff x="2571744" y="1928794"/>
              <a:chExt cx="2580406" cy="1000132"/>
            </a:xfrm>
          </p:grpSpPr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2571744" y="1928794"/>
                <a:ext cx="258040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TOTO PRAYITNO, MBA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580406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DIREKTUR UTAMA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" name="Picture 50"/>
            <p:cNvPicPr/>
            <p:nvPr/>
          </p:nvPicPr>
          <p:blipFill>
            <a:blip r:embed="rId12" cstate="print"/>
            <a:srcRect l="4545" t="4348" r="4545" b="4348"/>
            <a:stretch>
              <a:fillRect/>
            </a:stretch>
          </p:blipFill>
          <p:spPr>
            <a:xfrm>
              <a:off x="1762604" y="3197109"/>
              <a:ext cx="1056044" cy="789638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2904107" y="2143108"/>
              <a:ext cx="2290641" cy="785818"/>
              <a:chOff x="2571744" y="1928794"/>
              <a:chExt cx="2580406" cy="1000132"/>
            </a:xfrm>
          </p:grpSpPr>
          <p:sp>
            <p:nvSpPr>
              <p:cNvPr id="61" name="Rectangle 17"/>
              <p:cNvSpPr>
                <a:spLocks noChangeArrowheads="1"/>
              </p:cNvSpPr>
              <p:nvPr/>
            </p:nvSpPr>
            <p:spPr bwMode="auto">
              <a:xfrm>
                <a:off x="2571744" y="1928794"/>
                <a:ext cx="258040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Ir. WARDJUNED MARSAN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580406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KOMISARIS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64" name="Picture 63" descr="C:\Users\USER\Downloads\WhatsApp Image 2020-04-17 at 11.50.05.jpeg"/>
            <p:cNvPicPr/>
            <p:nvPr/>
          </p:nvPicPr>
          <p:blipFill>
            <a:blip r:embed="rId13" cstate="print"/>
            <a:srcRect l="2326" t="3704" r="4651" b="3704"/>
            <a:stretch>
              <a:fillRect/>
            </a:stretch>
          </p:blipFill>
          <p:spPr bwMode="auto">
            <a:xfrm>
              <a:off x="1762604" y="2143108"/>
              <a:ext cx="1038778" cy="79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" name="Group 65"/>
            <p:cNvGrpSpPr/>
            <p:nvPr/>
          </p:nvGrpSpPr>
          <p:grpSpPr>
            <a:xfrm>
              <a:off x="832405" y="4477740"/>
              <a:ext cx="2025091" cy="880079"/>
              <a:chOff x="2571744" y="1808826"/>
              <a:chExt cx="2281264" cy="1120100"/>
            </a:xfrm>
          </p:grpSpPr>
          <p:sp>
            <p:nvSpPr>
              <p:cNvPr id="67" name="Rectangle 17"/>
              <p:cNvSpPr>
                <a:spLocks noChangeArrowheads="1"/>
              </p:cNvSpPr>
              <p:nvPr/>
            </p:nvSpPr>
            <p:spPr bwMode="auto">
              <a:xfrm>
                <a:off x="2571744" y="1808826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KAMSIYANTO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DIREKTUR OPERASIONAL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-2096553" y="5643570"/>
              <a:ext cx="2025091" cy="785818"/>
              <a:chOff x="2571744" y="1928794"/>
              <a:chExt cx="2281264" cy="1000132"/>
            </a:xfrm>
          </p:grpSpPr>
          <p:sp>
            <p:nvSpPr>
              <p:cNvPr id="71" name="Rectangle 17"/>
              <p:cNvSpPr>
                <a:spLocks noChangeArrowheads="1"/>
              </p:cNvSpPr>
              <p:nvPr/>
            </p:nvSpPr>
            <p:spPr bwMode="auto">
              <a:xfrm>
                <a:off x="2571744" y="1928794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ASRUL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MANAGER OPERASIONAL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1414" y="5643570"/>
              <a:ext cx="2879239" cy="785818"/>
              <a:chOff x="1714488" y="1928794"/>
              <a:chExt cx="3243461" cy="1000132"/>
            </a:xfrm>
          </p:grpSpPr>
          <p:sp>
            <p:nvSpPr>
              <p:cNvPr id="75" name="Rectangle 17"/>
              <p:cNvSpPr>
                <a:spLocks noChangeArrowheads="1"/>
              </p:cNvSpPr>
              <p:nvPr/>
            </p:nvSpPr>
            <p:spPr bwMode="auto">
              <a:xfrm>
                <a:off x="2676685" y="1928794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DICKY ACHMAD CANNARIS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ectangle 17"/>
              <p:cNvSpPr>
                <a:spLocks noChangeArrowheads="1"/>
              </p:cNvSpPr>
              <p:nvPr/>
            </p:nvSpPr>
            <p:spPr bwMode="auto">
              <a:xfrm>
                <a:off x="2676685" y="2428860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MANAGER HRD &amp; LAWYER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17"/>
              <p:cNvSpPr>
                <a:spLocks noChangeArrowheads="1"/>
              </p:cNvSpPr>
              <p:nvPr/>
            </p:nvSpPr>
            <p:spPr bwMode="auto">
              <a:xfrm>
                <a:off x="1714488" y="1928794"/>
                <a:ext cx="857256" cy="10001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endParaRPr kumimoji="0" lang="id-ID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006697" y="5643569"/>
              <a:ext cx="2025092" cy="785818"/>
              <a:chOff x="2848112" y="1928793"/>
              <a:chExt cx="2281265" cy="1000132"/>
            </a:xfrm>
          </p:grpSpPr>
          <p:sp>
            <p:nvSpPr>
              <p:cNvPr id="80" name="Rectangle 17"/>
              <p:cNvSpPr>
                <a:spLocks noChangeArrowheads="1"/>
              </p:cNvSpPr>
              <p:nvPr/>
            </p:nvSpPr>
            <p:spPr bwMode="auto">
              <a:xfrm>
                <a:off x="2848112" y="1928793"/>
                <a:ext cx="2281265" cy="5000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SRIYANTO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Rectangle 17"/>
              <p:cNvSpPr>
                <a:spLocks noChangeArrowheads="1"/>
              </p:cNvSpPr>
              <p:nvPr/>
            </p:nvSpPr>
            <p:spPr bwMode="auto">
              <a:xfrm>
                <a:off x="2848112" y="2428859"/>
                <a:ext cx="2281265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MANAGER MARKETING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7261825" y="4477741"/>
              <a:ext cx="2025091" cy="880077"/>
              <a:chOff x="2571744" y="1808828"/>
              <a:chExt cx="2281264" cy="1120098"/>
            </a:xfrm>
          </p:grpSpPr>
          <p:sp>
            <p:nvSpPr>
              <p:cNvPr id="84" name="Rectangle 17"/>
              <p:cNvSpPr>
                <a:spLocks noChangeArrowheads="1"/>
              </p:cNvSpPr>
              <p:nvPr/>
            </p:nvSpPr>
            <p:spPr bwMode="auto">
              <a:xfrm>
                <a:off x="2571744" y="1808828"/>
                <a:ext cx="2281264" cy="5057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EMMA AMALIAH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DIREKTUR KEUANGAN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7261825" y="5643570"/>
              <a:ext cx="2025091" cy="785818"/>
              <a:chOff x="2571744" y="1928794"/>
              <a:chExt cx="2281264" cy="1000132"/>
            </a:xfrm>
          </p:grpSpPr>
          <p:sp>
            <p:nvSpPr>
              <p:cNvPr id="88" name="Rectangle 17"/>
              <p:cNvSpPr>
                <a:spLocks noChangeArrowheads="1"/>
              </p:cNvSpPr>
              <p:nvPr/>
            </p:nvSpPr>
            <p:spPr bwMode="auto">
              <a:xfrm>
                <a:off x="2571744" y="1928794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IKA INDRIYANI</a:t>
                </a:r>
                <a:endParaRPr kumimoji="0" lang="id-ID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Rectangle 17"/>
              <p:cNvSpPr>
                <a:spLocks noChangeArrowheads="1"/>
              </p:cNvSpPr>
              <p:nvPr/>
            </p:nvSpPr>
            <p:spPr bwMode="auto">
              <a:xfrm>
                <a:off x="2571744" y="2428860"/>
                <a:ext cx="2281264" cy="5000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d-ID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MANAGER KEUANGAN</a:t>
                </a:r>
                <a:endParaRPr kumimoji="0" lang="id-ID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1" name="Picture 90"/>
            <p:cNvPicPr/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349484" y="4477740"/>
              <a:ext cx="1045665" cy="89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91" descr="WhatsApp Image 2023-09-18 at 13"/>
            <p:cNvPicPr/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-2989593" y="5643571"/>
              <a:ext cx="785863" cy="785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image1.jpeg"/>
            <p:cNvPicPr/>
            <p:nvPr/>
          </p:nvPicPr>
          <p:blipFill>
            <a:blip r:embed="rId16" cstate="print"/>
            <a:srcRect l="10214" t="8764" r="10071" b="22603"/>
            <a:stretch>
              <a:fillRect/>
            </a:stretch>
          </p:blipFill>
          <p:spPr>
            <a:xfrm>
              <a:off x="46533" y="5643571"/>
              <a:ext cx="810700" cy="785819"/>
            </a:xfrm>
            <a:prstGeom prst="rect">
              <a:avLst/>
            </a:prstGeom>
          </p:spPr>
        </p:pic>
        <p:pic>
          <p:nvPicPr>
            <p:cNvPr id="94" name="Picture 93" descr="WhatsApp Image 2023-10-03 at 12.37.06.jpeg"/>
            <p:cNvPicPr/>
            <p:nvPr/>
          </p:nvPicPr>
          <p:blipFill>
            <a:blip r:embed="rId17" cstate="print"/>
            <a:srcRect l="18357" t="7422" r="19807" b="25781"/>
            <a:stretch>
              <a:fillRect/>
            </a:stretch>
          </p:blipFill>
          <p:spPr>
            <a:xfrm>
              <a:off x="3082657" y="5645055"/>
              <a:ext cx="792035" cy="785818"/>
            </a:xfrm>
            <a:prstGeom prst="rect">
              <a:avLst/>
            </a:prstGeom>
          </p:spPr>
        </p:pic>
        <p:pic>
          <p:nvPicPr>
            <p:cNvPr id="95" name="Picture 94"/>
            <p:cNvPicPr/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118785" y="4477740"/>
              <a:ext cx="1034411" cy="89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18785" y="5645056"/>
              <a:ext cx="1035862" cy="808141"/>
            </a:xfrm>
            <a:prstGeom prst="rect">
              <a:avLst/>
            </a:prstGeom>
          </p:spPr>
        </p:pic>
        <p:cxnSp>
          <p:nvCxnSpPr>
            <p:cNvPr id="98" name="Straight Connector 97"/>
            <p:cNvCxnSpPr/>
            <p:nvPr/>
          </p:nvCxnSpPr>
          <p:spPr>
            <a:xfrm rot="5400000">
              <a:off x="3501232" y="3071802"/>
              <a:ext cx="284958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3501232" y="4142578"/>
              <a:ext cx="284958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1404432" y="4381203"/>
              <a:ext cx="190698" cy="23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1358092" y="5499900"/>
              <a:ext cx="284958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-1571263" y="5571735"/>
              <a:ext cx="14208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4429529" y="5571735"/>
              <a:ext cx="14208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-1500222" y="5499106"/>
              <a:ext cx="600079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7858950" y="5499900"/>
              <a:ext cx="284958" cy="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7" name="Straight Connector 126"/>
          <p:cNvCxnSpPr/>
          <p:nvPr/>
        </p:nvCxnSpPr>
        <p:spPr>
          <a:xfrm rot="5400000">
            <a:off x="5925553" y="4281185"/>
            <a:ext cx="151716" cy="12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2571744" y="4214810"/>
            <a:ext cx="34290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bacd9f5a44a686d7e9d08a6ab4291fdf (1).png"/>
          <p:cNvPicPr>
            <a:picLocks noChangeAspect="1" noChangeArrowheads="1"/>
          </p:cNvPicPr>
          <p:nvPr/>
        </p:nvPicPr>
        <p:blipFill rotWithShape="1">
          <a:blip r:embed="rId2"/>
          <a:srcRect t="89663" r="9474" b="722"/>
          <a:stretch/>
        </p:blipFill>
        <p:spPr bwMode="auto">
          <a:xfrm rot="10800000">
            <a:off x="76200" y="8647835"/>
            <a:ext cx="6781800" cy="428596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header-banner-vision-1000x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90" y="1000100"/>
            <a:ext cx="4000528" cy="1000132"/>
          </a:xfrm>
          <a:prstGeom prst="rect">
            <a:avLst/>
          </a:prstGeom>
        </p:spPr>
      </p:pic>
      <p:pic>
        <p:nvPicPr>
          <p:cNvPr id="13" name="Picture 12" descr="LOGO B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5796" y="730435"/>
            <a:ext cx="838200" cy="841201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4448204" y="1691680"/>
            <a:ext cx="2005132" cy="3085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kern="10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PT.BUKIT MAYANA</a:t>
            </a:r>
            <a:endParaRPr lang="en-US" sz="1400" b="1" kern="10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76143" y="2416203"/>
            <a:ext cx="1357322" cy="3956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id-ID" sz="12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ylfaen"/>
              </a:rPr>
              <a:t>VISION</a:t>
            </a:r>
            <a:endParaRPr lang="id-ID" sz="12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ylfaen"/>
            </a:endParaRP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1714488" y="4335149"/>
            <a:ext cx="1571636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id-ID" sz="12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ylfaen"/>
              </a:rPr>
              <a:t>MISSION</a:t>
            </a:r>
            <a:endParaRPr lang="id-ID" sz="12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ylfaen"/>
            </a:endParaRPr>
          </a:p>
        </p:txBody>
      </p:sp>
      <p:grpSp>
        <p:nvGrpSpPr>
          <p:cNvPr id="34" name="Group 21"/>
          <p:cNvGrpSpPr/>
          <p:nvPr/>
        </p:nvGrpSpPr>
        <p:grpSpPr>
          <a:xfrm>
            <a:off x="4448204" y="8072462"/>
            <a:ext cx="2358535" cy="500416"/>
            <a:chOff x="152400" y="8413747"/>
            <a:chExt cx="2743200" cy="730253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2400" y="8525932"/>
              <a:ext cx="609600" cy="54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 descr="LOGO-GLOBAL-MANAJEMEN-SERTIFIKASI-INDONESIA.pn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0" y="8413747"/>
              <a:ext cx="2133600" cy="730253"/>
            </a:xfrm>
            <a:prstGeom prst="rect">
              <a:avLst/>
            </a:prstGeom>
          </p:spPr>
        </p:pic>
      </p:grpSp>
      <p:pic>
        <p:nvPicPr>
          <p:cNvPr id="46" name="Picture 45" descr="clipboard_notes_list_tasks_icon_191193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376142" y="6348411"/>
            <a:ext cx="1160013" cy="1412887"/>
          </a:xfrm>
          <a:prstGeom prst="rect">
            <a:avLst/>
          </a:prstGeom>
        </p:spPr>
      </p:pic>
      <p:pic>
        <p:nvPicPr>
          <p:cNvPr id="32" name="Picture 31" descr="presentation_graph_chart_blackboard_business_icon_191192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214290" y="4366586"/>
            <a:ext cx="1214446" cy="16059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7166" y="2956790"/>
            <a:ext cx="3071786" cy="10926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d-ID" sz="1300" dirty="0" smtClean="0">
                <a:latin typeface="Copperplate Gothic Bold" pitchFamily="34" charset="0"/>
                <a:cs typeface="Calibri" pitchFamily="34" charset="0"/>
              </a:rPr>
              <a:t>Fokus kepada pengabdian dan  integritas dengan etika tinggi sehingga meraih kepercayaan dunia industri dan masyarakat konsumen.</a:t>
            </a:r>
            <a:endParaRPr lang="id-ID" sz="1300" b="1" u="sng" dirty="0">
              <a:solidFill>
                <a:srgbClr val="FFFF00"/>
              </a:solidFill>
              <a:latin typeface="Copperplate Gothic Bold" pitchFamily="34" charset="0"/>
              <a:cs typeface="Calibri" pitchFamily="34" charset="0"/>
            </a:endParaRPr>
          </a:p>
        </p:txBody>
      </p:sp>
      <p:grpSp>
        <p:nvGrpSpPr>
          <p:cNvPr id="19" name="Group 13"/>
          <p:cNvGrpSpPr/>
          <p:nvPr/>
        </p:nvGrpSpPr>
        <p:grpSpPr>
          <a:xfrm>
            <a:off x="1500174" y="4755635"/>
            <a:ext cx="5176917" cy="3253518"/>
            <a:chOff x="642918" y="6953265"/>
            <a:chExt cx="5957000" cy="2553800"/>
          </a:xfrm>
        </p:grpSpPr>
        <p:sp>
          <p:nvSpPr>
            <p:cNvPr id="20" name="Rectangle 19"/>
            <p:cNvSpPr/>
            <p:nvPr/>
          </p:nvSpPr>
          <p:spPr>
            <a:xfrm>
              <a:off x="857232" y="6953265"/>
              <a:ext cx="5704275" cy="65227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id-ID" sz="1200" dirty="0" smtClean="0">
                  <a:latin typeface="Copperplate Gothic Bold" pitchFamily="34" charset="0"/>
                </a:rPr>
                <a:t>Mengelola dan mengembangkan Pusat Diklat dengan Fasilitas terlengkap dan kurikullum berbasis kompetensi yang relevan dengan industri sesuai Quality Management System </a:t>
              </a:r>
              <a:r>
                <a:rPr lang="id-ID" sz="1200" b="1" i="1" dirty="0" smtClean="0">
                  <a:latin typeface="Copperplate Gothic Bold" pitchFamily="34" charset="0"/>
                </a:rPr>
                <a:t>Standard ISO 9001:2008.</a:t>
              </a:r>
              <a:endParaRPr lang="id-ID" sz="1200" b="1" u="sng" dirty="0">
                <a:solidFill>
                  <a:srgbClr val="FFFF00"/>
                </a:solidFill>
                <a:latin typeface="Copperplate Gothic Bold" pitchFamily="34" charset="0"/>
                <a:cs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71566" y="7702572"/>
              <a:ext cx="5714017" cy="362377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id-ID" sz="1200" dirty="0" smtClean="0">
                  <a:latin typeface="Copperplate Gothic Bold" pitchFamily="34" charset="0"/>
                </a:rPr>
                <a:t>Menciptakan rasa Aman, Nyaman, Asri, Tertib, Bersih dan selamat dimanapun Jasa &amp; Produk kita dibutuhkan.</a:t>
              </a:r>
              <a:endParaRPr lang="id-ID" sz="1200" b="1" u="sng" dirty="0">
                <a:solidFill>
                  <a:srgbClr val="FFFF00"/>
                </a:solidFill>
                <a:latin typeface="Copperplate Gothic Bold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57232" y="8144556"/>
              <a:ext cx="5728351" cy="50732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1200" dirty="0" err="1" smtClean="0">
                  <a:latin typeface="Copperplate Gothic Bold" pitchFamily="34" charset="0"/>
                </a:rPr>
                <a:t>Membangun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dan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mengelola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institusi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profesional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dengan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citra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tinggi</a:t>
              </a:r>
              <a:r>
                <a:rPr lang="en-US" sz="1200" dirty="0" smtClean="0">
                  <a:latin typeface="Copperplate Gothic Bold" pitchFamily="34" charset="0"/>
                </a:rPr>
                <a:t>  </a:t>
              </a:r>
              <a:r>
                <a:rPr lang="en-US" sz="1200" dirty="0" err="1" smtClean="0">
                  <a:latin typeface="Copperplate Gothic Bold" pitchFamily="34" charset="0"/>
                </a:rPr>
                <a:t>dan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handal</a:t>
              </a:r>
              <a:r>
                <a:rPr lang="en-US" sz="1200" dirty="0" smtClean="0">
                  <a:latin typeface="Copperplate Gothic Bold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</a:rPr>
                <a:t>berkesinambungan</a:t>
              </a:r>
              <a:r>
                <a:rPr lang="en-US" sz="1200" dirty="0" smtClean="0">
                  <a:latin typeface="Copperplate Gothic Bold" pitchFamily="34" charset="0"/>
                </a:rPr>
                <a:t> (</a:t>
              </a:r>
              <a:r>
                <a:rPr lang="en-US" sz="1200" dirty="0" err="1" smtClean="0">
                  <a:latin typeface="Copperplate Gothic Bold" pitchFamily="34" charset="0"/>
                </a:rPr>
                <a:t>Longterm</a:t>
              </a:r>
              <a:r>
                <a:rPr lang="en-US" sz="1200" dirty="0" smtClean="0">
                  <a:latin typeface="Copperplate Gothic Bold" pitchFamily="34" charset="0"/>
                </a:rPr>
                <a:t> carrier oriented).</a:t>
              </a:r>
              <a:endParaRPr lang="id-ID" sz="1200" b="1" u="sng" dirty="0">
                <a:solidFill>
                  <a:srgbClr val="FFFF00"/>
                </a:solidFill>
                <a:latin typeface="Copperplate Gothic Bold" pitchFamily="34" charset="0"/>
                <a:cs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1566" y="8684893"/>
              <a:ext cx="5728352" cy="362377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id-ID" sz="1200" dirty="0" smtClean="0">
                  <a:latin typeface="Copperplate Gothic Bold" pitchFamily="34" charset="0"/>
                </a:rPr>
                <a:t>Mengelola, mengembangkan dan mensejahterakan SDM dengan penuh integritas demi kemajuan bersama.</a:t>
              </a:r>
              <a:endParaRPr lang="id-ID" sz="1200" b="1" u="sng" dirty="0">
                <a:solidFill>
                  <a:srgbClr val="FFFF00"/>
                </a:solidFill>
                <a:latin typeface="Copperplate Gothic Bold" pitchFamily="34" charset="0"/>
                <a:cs typeface="Calibri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57233" y="9144688"/>
              <a:ext cx="5728351" cy="362377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Total Action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dalam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satu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Team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terpadu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dan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dinamis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demi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keberhasilan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misi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 </a:t>
              </a:r>
              <a:r>
                <a:rPr lang="en-US" sz="1200" dirty="0" err="1" smtClean="0">
                  <a:latin typeface="Copperplate Gothic Bold" pitchFamily="34" charset="0"/>
                  <a:cs typeface="Calibri" pitchFamily="34" charset="0"/>
                </a:rPr>
                <a:t>tersebut</a:t>
              </a:r>
              <a:r>
                <a:rPr lang="en-US" sz="1200" dirty="0" smtClean="0">
                  <a:latin typeface="Copperplate Gothic Bold" pitchFamily="34" charset="0"/>
                  <a:cs typeface="Calibri" pitchFamily="34" charset="0"/>
                </a:rPr>
                <a:t>.</a:t>
              </a:r>
              <a:endParaRPr lang="id-ID" sz="1200" b="1" u="sng" dirty="0">
                <a:solidFill>
                  <a:srgbClr val="FFFF00"/>
                </a:solidFill>
                <a:latin typeface="Copperplate Gothic Bold" pitchFamily="34" charset="0"/>
                <a:cs typeface="Calibr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2442" y="9145803"/>
              <a:ext cx="347666" cy="33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id-ID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id-ID" sz="1400" b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2918" y="7002665"/>
              <a:ext cx="347666" cy="33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id-ID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id-ID" sz="1400" b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2918" y="7717048"/>
              <a:ext cx="347666" cy="33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id-ID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id-ID" sz="1400" b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2442" y="8167698"/>
              <a:ext cx="347666" cy="33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id-ID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id-ID" sz="1400" b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2442" y="8667764"/>
              <a:ext cx="347666" cy="3334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buFont typeface="Wingdings" pitchFamily="2" charset="2"/>
                <a:buChar char="Ø"/>
              </a:pPr>
              <a:r>
                <a:rPr lang="id-ID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id-ID" sz="1400" b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47" name="Picture 11" descr="D:\PT. Bukit Mayana 6\2019\IM Marketing\EDITING SS\COMPRO-HAL3-4.jpg"/>
          <p:cNvPicPr>
            <a:picLocks noChangeAspect="1" noChangeArrowheads="1"/>
          </p:cNvPicPr>
          <p:nvPr/>
        </p:nvPicPr>
        <p:blipFill>
          <a:blip r:embed="rId9" cstate="print"/>
          <a:srcRect l="57369" b="23460"/>
          <a:stretch>
            <a:fillRect/>
          </a:stretch>
        </p:blipFill>
        <p:spPr bwMode="auto">
          <a:xfrm>
            <a:off x="6715148" y="1500166"/>
            <a:ext cx="2926678" cy="2160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36"/>
          <p:cNvSpPr/>
          <p:nvPr/>
        </p:nvSpPr>
        <p:spPr>
          <a:xfrm>
            <a:off x="5715016" y="8572528"/>
            <a:ext cx="1000132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ysClr val="windowText" lastClr="000000"/>
              </a:solidFill>
            </a:endParaRPr>
          </a:p>
        </p:txBody>
      </p:sp>
      <p:pic>
        <p:nvPicPr>
          <p:cNvPr id="38" name="Picture 37" descr="parung 06"/>
          <p:cNvPicPr/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3717032" y="2357422"/>
            <a:ext cx="2736304" cy="202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4" name="Group 43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45" name="Oval 44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8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3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4571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16"/>
          <p:cNvSpPr txBox="1"/>
          <p:nvPr/>
        </p:nvSpPr>
        <p:spPr>
          <a:xfrm>
            <a:off x="7461448" y="5076056"/>
            <a:ext cx="7031704" cy="19749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3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dirty="0">
                <a:solidFill>
                  <a:srgbClr val="4C4B4C"/>
                </a:solidFill>
                <a:latin typeface="Arial MT"/>
                <a:cs typeface="Arial MT"/>
              </a:rPr>
              <a:t>Sistim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Manajemen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(Peraturan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Kapolri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dirty="0">
                <a:solidFill>
                  <a:srgbClr val="4C4B4C"/>
                </a:solidFill>
                <a:latin typeface="Arial MT"/>
                <a:cs typeface="Arial MT"/>
              </a:rPr>
              <a:t>No.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24</a:t>
            </a:r>
            <a:r>
              <a:rPr sz="1000" b="1" spc="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tahun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2007)</a:t>
            </a:r>
            <a:endParaRPr sz="1000" b="1" dirty="0">
              <a:latin typeface="Arial MT"/>
              <a:cs typeface="Arial MT"/>
            </a:endParaRPr>
          </a:p>
          <a:p>
            <a:pPr marL="248285" indent="-23622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8285" algn="l"/>
                <a:tab pos="24892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Penyediaan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dan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pengadaan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tenaga</a:t>
            </a:r>
            <a:r>
              <a:rPr sz="1000" b="1" spc="2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Pendidikan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dan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latihan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tenaga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Konsultan 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Kegiatan</a:t>
            </a:r>
            <a:r>
              <a:rPr sz="1000" b="1" spc="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outbound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Jasa</a:t>
            </a:r>
            <a:r>
              <a:rPr sz="1000" b="1" spc="-4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dirty="0">
                <a:solidFill>
                  <a:srgbClr val="4C4B4C"/>
                </a:solidFill>
                <a:latin typeface="Arial MT"/>
                <a:cs typeface="Arial MT"/>
              </a:rPr>
              <a:t>K-9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Pengawalan</a:t>
            </a:r>
            <a:r>
              <a:rPr sz="1000" b="1" spc="-2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dirty="0">
                <a:solidFill>
                  <a:srgbClr val="4C4B4C"/>
                </a:solidFill>
                <a:latin typeface="Arial MT"/>
                <a:cs typeface="Arial MT"/>
              </a:rPr>
              <a:t>VIP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Pengadaan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perlengkapan</a:t>
            </a:r>
            <a:r>
              <a:rPr sz="1000" b="1" spc="1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200"/>
              </a:spcBef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Penyediaan</a:t>
            </a:r>
            <a:r>
              <a:rPr sz="1000" b="1" spc="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dirty="0">
                <a:solidFill>
                  <a:srgbClr val="4C4B4C"/>
                </a:solidFill>
                <a:latin typeface="Arial MT"/>
                <a:cs typeface="Arial MT"/>
              </a:rPr>
              <a:t>Sistim</a:t>
            </a:r>
            <a:r>
              <a:rPr sz="1000" b="1" spc="-45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4C4B4C"/>
                </a:solidFill>
                <a:latin typeface="Arial MT"/>
                <a:cs typeface="Arial MT"/>
              </a:rPr>
              <a:t>Aplikasi</a:t>
            </a:r>
            <a:r>
              <a:rPr sz="1000" b="1" spc="10" dirty="0">
                <a:solidFill>
                  <a:srgbClr val="4C4B4C"/>
                </a:solidFill>
                <a:latin typeface="Arial MT"/>
                <a:cs typeface="Arial MT"/>
              </a:rPr>
              <a:t> </a:t>
            </a:r>
            <a:r>
              <a:rPr sz="1000" b="1" spc="-10" dirty="0">
                <a:solidFill>
                  <a:srgbClr val="4C4B4C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indent="-228600" algn="just">
              <a:lnSpc>
                <a:spcPct val="100000"/>
              </a:lnSpc>
              <a:spcBef>
                <a:spcPts val="125"/>
              </a:spcBef>
              <a:buClr>
                <a:srgbClr val="4C4B4C"/>
              </a:buClr>
              <a:buChar char="•"/>
              <a:tabLst>
                <a:tab pos="240665" algn="l"/>
                <a:tab pos="241300" algn="l"/>
              </a:tabLst>
            </a:pP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Modiﬁkasi</a:t>
            </a:r>
            <a:r>
              <a:rPr sz="1000" b="1" spc="2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kendaraan</a:t>
            </a:r>
            <a:r>
              <a:rPr sz="1000" b="1" spc="2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untuk</a:t>
            </a:r>
            <a:r>
              <a:rPr sz="1000" b="1" spc="25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kepentingan</a:t>
            </a:r>
            <a:r>
              <a:rPr sz="1000" b="1" spc="2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pengamanan</a:t>
            </a:r>
            <a:endParaRPr sz="1000" b="1" dirty="0">
              <a:latin typeface="Arial MT"/>
              <a:cs typeface="Arial MT"/>
            </a:endParaRPr>
          </a:p>
          <a:p>
            <a:pPr marL="241300" algn="just">
              <a:lnSpc>
                <a:spcPct val="100000"/>
              </a:lnSpc>
              <a:spcBef>
                <a:spcPts val="180"/>
              </a:spcBef>
            </a:pP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(kendaraan</a:t>
            </a:r>
            <a:r>
              <a:rPr sz="1000" b="1" spc="25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patroli,</a:t>
            </a:r>
            <a:r>
              <a:rPr sz="1000" b="1" spc="3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kendaraan</a:t>
            </a:r>
            <a:r>
              <a:rPr sz="1000" b="1" spc="3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operasional</a:t>
            </a:r>
            <a:r>
              <a:rPr sz="1000" b="1" spc="25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dirty="0">
                <a:solidFill>
                  <a:srgbClr val="363535"/>
                </a:solidFill>
                <a:latin typeface="Arial MT"/>
                <a:cs typeface="Arial MT"/>
              </a:rPr>
              <a:t>&amp;</a:t>
            </a:r>
            <a:r>
              <a:rPr sz="1000" b="1" spc="3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kendaraan</a:t>
            </a:r>
            <a:r>
              <a:rPr sz="1000" b="1" spc="3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untuk</a:t>
            </a:r>
            <a:r>
              <a:rPr sz="1000" b="1" spc="25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>
                <a:solidFill>
                  <a:srgbClr val="363535"/>
                </a:solidFill>
                <a:latin typeface="Arial MT"/>
                <a:cs typeface="Arial MT"/>
              </a:rPr>
              <a:t>kebutuhan</a:t>
            </a:r>
            <a:r>
              <a:rPr sz="1000" b="1" spc="30" dirty="0">
                <a:solidFill>
                  <a:srgbClr val="363535"/>
                </a:solidFill>
                <a:latin typeface="Arial MT"/>
                <a:cs typeface="Arial MT"/>
              </a:rPr>
              <a:t> </a:t>
            </a:r>
            <a:r>
              <a:rPr sz="1000" b="1" spc="-5" dirty="0" err="1">
                <a:solidFill>
                  <a:srgbClr val="363535"/>
                </a:solidFill>
                <a:latin typeface="Arial MT"/>
                <a:cs typeface="Arial MT"/>
              </a:rPr>
              <a:t>khusus</a:t>
            </a:r>
            <a:r>
              <a:rPr sz="1000" b="1" spc="-5" dirty="0" smtClean="0">
                <a:solidFill>
                  <a:srgbClr val="363535"/>
                </a:solidFill>
                <a:latin typeface="Arial MT"/>
                <a:cs typeface="Arial MT"/>
              </a:rPr>
              <a:t>)</a:t>
            </a:r>
            <a:endParaRPr sz="1000" b="1" dirty="0">
              <a:latin typeface="Arial MT"/>
              <a:cs typeface="Arial MT"/>
            </a:endParaRPr>
          </a:p>
        </p:txBody>
      </p:sp>
      <p:pic>
        <p:nvPicPr>
          <p:cNvPr id="7" name="Picture 4" descr="http://ccs.infospace.com/ClickHandler.ashx?du=http%3a%2f%2fwww.slideworld.com%2ftempimages%2fslideworld_8004_digital-security-data_24%2fSlide1.jpg&amp;ru=http%3a%2f%2fwww.slideworld.com%2ftempimages%2fslideworld_8004_digital-security-data_24%2fSlide1.jpg&amp;ld=20131004&amp;ap=8&amp;app=1&amp;c=b1g2&amp;s=b1g2&amp;coi=772&amp;cop=main-title&amp;euip=110.138.46.216&amp;npp=8&amp;p=0&amp;pp=0&amp;pvaid=fc529085c7954c67979b370526d9c012&amp;ep=8&amp;mid=9&amp;en=iqbFy3hiOlUHyLvjxVat0uXu%2f6Om7n9vCmkI935Bmy1zvnphE79TDA%3d%3d&amp;hash=173E7788BF10059D4D067471D04B1A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r="13268"/>
          <a:stretch/>
        </p:blipFill>
        <p:spPr bwMode="auto">
          <a:xfrm>
            <a:off x="-51632" y="24011"/>
            <a:ext cx="6858000" cy="9252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8"/>
          <p:cNvGrpSpPr/>
          <p:nvPr/>
        </p:nvGrpSpPr>
        <p:grpSpPr>
          <a:xfrm>
            <a:off x="908720" y="286586"/>
            <a:ext cx="1530102" cy="1570770"/>
            <a:chOff x="4856659" y="784499"/>
            <a:chExt cx="1785898" cy="1817097"/>
          </a:xfrm>
        </p:grpSpPr>
        <p:pic>
          <p:nvPicPr>
            <p:cNvPr id="9" name="Picture 8" descr="G:\PT. Bukit Mayana 8\File SYF\Blok VII 2015\Kartu Nama\LOGO ss n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4540" y="784499"/>
              <a:ext cx="1117216" cy="1294956"/>
            </a:xfrm>
            <a:prstGeom prst="rect">
              <a:avLst/>
            </a:prstGeom>
            <a:noFill/>
          </p:spPr>
        </p:pic>
        <p:sp>
          <p:nvSpPr>
            <p:cNvPr id="10" name="WordArt 2"/>
            <p:cNvSpPr>
              <a:spLocks noChangeArrowheads="1" noChangeShapeType="1" noTextEdit="1"/>
            </p:cNvSpPr>
            <p:nvPr/>
          </p:nvSpPr>
          <p:spPr bwMode="auto">
            <a:xfrm>
              <a:off x="4856659" y="2101530"/>
              <a:ext cx="1785898" cy="50006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019"/>
                </a:avLst>
              </a:prstTxWarp>
            </a:bodyPr>
            <a:lstStyle/>
            <a:p>
              <a:pPr algn="ctr" rtl="0"/>
              <a:r>
                <a:rPr lang="en-US" sz="900" kern="10" spc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Pristina"/>
                </a:rPr>
                <a:t>Care of U Guard U</a:t>
              </a:r>
              <a:endParaRPr lang="id-ID" sz="900" kern="10" spc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Pristina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174" y="2000232"/>
            <a:ext cx="2813162" cy="3600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itchFamily="34" charset="0"/>
              </a:rPr>
              <a:t>SECURITY SERVICE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13" name="Picture 12" descr="LOGO-GLOBAL-MANAJEMEN-SERTIFIKASI-INDONESIA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5424" y="7502552"/>
            <a:ext cx="2803154" cy="708270"/>
          </a:xfrm>
          <a:prstGeom prst="rect">
            <a:avLst/>
          </a:prstGeom>
        </p:spPr>
      </p:pic>
      <p:pic>
        <p:nvPicPr>
          <p:cNvPr id="15" name="Picture 14" descr="D:\File SYF\Blok VII 2015\MRG 0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976" b="-1154"/>
          <a:stretch/>
        </p:blipFill>
        <p:spPr bwMode="auto">
          <a:xfrm>
            <a:off x="2739827" y="7324381"/>
            <a:ext cx="1456744" cy="1150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87" r="17149" b="10301"/>
          <a:stretch/>
        </p:blipFill>
        <p:spPr bwMode="auto">
          <a:xfrm>
            <a:off x="480526" y="7336188"/>
            <a:ext cx="1452482" cy="1150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1" descr="D:\PT. Bukit Mayana 6\2019\IM Marketing\EDITING SS\COMPRO-HAL3-4.jpg"/>
          <p:cNvPicPr>
            <a:picLocks noChangeAspect="1" noChangeArrowheads="1"/>
          </p:cNvPicPr>
          <p:nvPr/>
        </p:nvPicPr>
        <p:blipFill rotWithShape="1">
          <a:blip r:embed="rId10" cstate="print"/>
          <a:srcRect l="57369" t="8671" b="23460"/>
          <a:stretch/>
        </p:blipFill>
        <p:spPr bwMode="auto">
          <a:xfrm>
            <a:off x="4884365" y="7276087"/>
            <a:ext cx="1531461" cy="116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87" r="17149" b="10301"/>
          <a:stretch/>
        </p:blipFill>
        <p:spPr bwMode="auto">
          <a:xfrm>
            <a:off x="-2403648" y="7598172"/>
            <a:ext cx="1782627" cy="1548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9" y="2500298"/>
            <a:ext cx="3091640" cy="4550659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bacd9f5a44a686d7e9d08a6ab4291fdf (1).png"/>
          <p:cNvPicPr>
            <a:picLocks noChangeAspect="1" noChangeArrowheads="1"/>
          </p:cNvPicPr>
          <p:nvPr/>
        </p:nvPicPr>
        <p:blipFill rotWithShape="1">
          <a:blip r:embed="rId14"/>
          <a:srcRect t="89663" r="10010" b="722"/>
          <a:stretch/>
        </p:blipFill>
        <p:spPr bwMode="auto">
          <a:xfrm rot="10800000">
            <a:off x="78425" y="8715436"/>
            <a:ext cx="6779599" cy="428596"/>
          </a:xfrm>
          <a:prstGeom prst="rect">
            <a:avLst/>
          </a:prstGeom>
          <a:noFill/>
        </p:spPr>
      </p:pic>
      <p:grpSp>
        <p:nvGrpSpPr>
          <p:cNvPr id="20" name="Group 21"/>
          <p:cNvGrpSpPr/>
          <p:nvPr/>
        </p:nvGrpSpPr>
        <p:grpSpPr>
          <a:xfrm>
            <a:off x="260649" y="8560122"/>
            <a:ext cx="1512167" cy="331016"/>
            <a:chOff x="152400" y="8413747"/>
            <a:chExt cx="2743199" cy="730253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2400" y="8525932"/>
              <a:ext cx="609600" cy="54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 descr="LOGO-GLOBAL-MANAJEMEN-SERTIFIKASI-INDONESIA.png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1999" y="8413747"/>
              <a:ext cx="2133600" cy="73025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24" name="Oval 23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5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4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1748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0"/>
          <p:cNvGrpSpPr/>
          <p:nvPr/>
        </p:nvGrpSpPr>
        <p:grpSpPr>
          <a:xfrm>
            <a:off x="37878" y="0"/>
            <a:ext cx="6858048" cy="9144000"/>
            <a:chOff x="-48" y="0"/>
            <a:chExt cx="6858048" cy="9144000"/>
          </a:xfrm>
        </p:grpSpPr>
        <p:grpSp>
          <p:nvGrpSpPr>
            <p:cNvPr id="28" name="Group 48"/>
            <p:cNvGrpSpPr/>
            <p:nvPr/>
          </p:nvGrpSpPr>
          <p:grpSpPr>
            <a:xfrm>
              <a:off x="-48" y="0"/>
              <a:ext cx="6858048" cy="4000528"/>
              <a:chOff x="7929594" y="2143108"/>
              <a:chExt cx="6858048" cy="4000528"/>
            </a:xfrm>
          </p:grpSpPr>
          <p:pic>
            <p:nvPicPr>
              <p:cNvPr id="30" name="Picture 2" descr="G:\bacd9f5a44a686d7e9d08a6ab4291fdf (1).png"/>
              <p:cNvPicPr>
                <a:picLocks noChangeAspect="1" noChangeArrowheads="1"/>
              </p:cNvPicPr>
              <p:nvPr/>
            </p:nvPicPr>
            <p:blipFill>
              <a:blip r:embed="rId2"/>
              <a:srcRect l="5002" t="18030" r="3969" b="72596"/>
              <a:stretch>
                <a:fillRect/>
              </a:stretch>
            </p:blipFill>
            <p:spPr bwMode="auto">
              <a:xfrm>
                <a:off x="7929594" y="2143108"/>
                <a:ext cx="6858000" cy="857256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G:\bacd9f5a44a686d7e9d08a6ab4291fdf (1).png"/>
              <p:cNvPicPr>
                <a:picLocks noChangeAspect="1" noChangeArrowheads="1"/>
              </p:cNvPicPr>
              <p:nvPr/>
            </p:nvPicPr>
            <p:blipFill>
              <a:blip r:embed="rId2"/>
              <a:srcRect l="2926" t="27548" r="54033" b="58029"/>
              <a:stretch>
                <a:fillRect/>
              </a:stretch>
            </p:blipFill>
            <p:spPr bwMode="auto">
              <a:xfrm>
                <a:off x="7929594" y="3000364"/>
                <a:ext cx="3143200" cy="1318855"/>
              </a:xfrm>
              <a:prstGeom prst="rect">
                <a:avLst/>
              </a:prstGeom>
              <a:noFill/>
            </p:spPr>
          </p:pic>
          <p:pic>
            <p:nvPicPr>
              <p:cNvPr id="32" name="Picture 5" descr="G:\PT. Bukit Mayana 8\File SYF\IM Marketing\BAHAN KATALOG\Sample Pictures\Windows 7 ultimate collection of wallpapers.31.jpg"/>
              <p:cNvPicPr>
                <a:picLocks noChangeAspect="1" noChangeArrowheads="1"/>
              </p:cNvPicPr>
              <p:nvPr/>
            </p:nvPicPr>
            <p:blipFill>
              <a:blip r:embed="rId3"/>
              <a:srcRect l="41715" t="53237" r="26974" b="27160"/>
              <a:stretch>
                <a:fillRect/>
              </a:stretch>
            </p:blipFill>
            <p:spPr bwMode="auto">
              <a:xfrm rot="8351459">
                <a:off x="9944481" y="3240814"/>
                <a:ext cx="2295195" cy="2428860"/>
              </a:xfrm>
              <a:prstGeom prst="rect">
                <a:avLst/>
              </a:prstGeom>
              <a:noFill/>
            </p:spPr>
          </p:pic>
          <p:pic>
            <p:nvPicPr>
              <p:cNvPr id="33" name="Picture 5" descr="G:\PT. Bukit Mayana 8\File SYF\IM Marketing\BAHAN KATALOG\Sample Pictures\Windows 7 ultimate collection of wallpapers.31.jpg"/>
              <p:cNvPicPr>
                <a:picLocks noChangeAspect="1" noChangeArrowheads="1"/>
              </p:cNvPicPr>
              <p:nvPr/>
            </p:nvPicPr>
            <p:blipFill>
              <a:blip r:embed="rId3"/>
              <a:srcRect t="69957" b="27160"/>
              <a:stretch>
                <a:fillRect/>
              </a:stretch>
            </p:blipFill>
            <p:spPr bwMode="auto">
              <a:xfrm rot="10800000">
                <a:off x="7929640" y="4286248"/>
                <a:ext cx="6858002" cy="1857388"/>
              </a:xfrm>
              <a:prstGeom prst="rect">
                <a:avLst/>
              </a:prstGeom>
              <a:noFill/>
            </p:spPr>
          </p:pic>
          <p:pic>
            <p:nvPicPr>
              <p:cNvPr id="34" name="Picture 5" descr="G:\PT. Bukit Mayana 8\File SYF\IM Marketing\BAHAN KATALOG\Sample Pictures\Windows 7 ultimate collection of wallpapers.31.jpg"/>
              <p:cNvPicPr>
                <a:picLocks noChangeAspect="1" noChangeArrowheads="1"/>
              </p:cNvPicPr>
              <p:nvPr/>
            </p:nvPicPr>
            <p:blipFill>
              <a:blip r:embed="rId3"/>
              <a:srcRect l="41715" t="53237" r="44641" b="27160"/>
              <a:stretch>
                <a:fillRect/>
              </a:stretch>
            </p:blipFill>
            <p:spPr bwMode="auto">
              <a:xfrm rot="5400000">
                <a:off x="12037279" y="1893075"/>
                <a:ext cx="1857388" cy="3643338"/>
              </a:xfrm>
              <a:prstGeom prst="rect">
                <a:avLst/>
              </a:prstGeom>
              <a:noFill/>
            </p:spPr>
          </p:pic>
        </p:grpSp>
        <p:pic>
          <p:nvPicPr>
            <p:cNvPr id="29" name="Picture 5" descr="G:\PT. Bukit Mayana 8\File SYF\IM Marketing\BAHAN KATALOG\Sample Pictures\Windows 7 ultimate collection of wallpapers.31.jpg"/>
            <p:cNvPicPr>
              <a:picLocks noChangeAspect="1" noChangeArrowheads="1"/>
            </p:cNvPicPr>
            <p:nvPr/>
          </p:nvPicPr>
          <p:blipFill>
            <a:blip r:embed="rId3"/>
            <a:srcRect b="68891"/>
            <a:stretch>
              <a:fillRect/>
            </a:stretch>
          </p:blipFill>
          <p:spPr bwMode="auto">
            <a:xfrm rot="5400000">
              <a:off x="-71462" y="2214538"/>
              <a:ext cx="7000924" cy="6858000"/>
            </a:xfrm>
            <a:prstGeom prst="rect">
              <a:avLst/>
            </a:prstGeom>
            <a:noFill/>
          </p:spPr>
        </p:pic>
      </p:grpSp>
      <p:pic>
        <p:nvPicPr>
          <p:cNvPr id="42" name="Picture 41" descr="IMG_20161216_100513"/>
          <p:cNvPicPr/>
          <p:nvPr/>
        </p:nvPicPr>
        <p:blipFill>
          <a:blip r:embed="rId4" cstate="print"/>
          <a:srcRect t="24484"/>
          <a:stretch>
            <a:fillRect/>
          </a:stretch>
        </p:blipFill>
        <p:spPr bwMode="auto">
          <a:xfrm>
            <a:off x="4686350" y="3071834"/>
            <a:ext cx="1766986" cy="209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92887" y="3071834"/>
            <a:ext cx="3929090" cy="116955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b="1" dirty="0" err="1" smtClean="0">
                <a:latin typeface="Franklin Gothic Demi Cond" pitchFamily="34" charset="0"/>
                <a:cs typeface="Calibri" pitchFamily="34" charset="0"/>
              </a:rPr>
              <a:t>Sebuah</a:t>
            </a:r>
            <a:r>
              <a:rPr lang="en-US" sz="1400" b="1" dirty="0" smtClean="0">
                <a:latin typeface="Franklin Gothic Demi Cond" pitchFamily="34" charset="0"/>
                <a:cs typeface="Calibri" pitchFamily="34" charset="0"/>
              </a:rPr>
              <a:t> </a:t>
            </a:r>
            <a:r>
              <a:rPr lang="en-US" sz="1400" b="1" dirty="0" err="1" smtClean="0">
                <a:latin typeface="Franklin Gothic Demi Cond" pitchFamily="34" charset="0"/>
                <a:cs typeface="Calibri" pitchFamily="34" charset="0"/>
              </a:rPr>
              <a:t>pelatihan</a:t>
            </a:r>
            <a:r>
              <a:rPr lang="en-US" sz="1400" b="1" dirty="0" smtClean="0">
                <a:latin typeface="Franklin Gothic Demi Cond" pitchFamily="34" charset="0"/>
                <a:cs typeface="Calibri" pitchFamily="34" charset="0"/>
              </a:rPr>
              <a:t> In House / </a:t>
            </a:r>
            <a:r>
              <a:rPr lang="en-US" sz="1400" b="1" dirty="0" err="1" smtClean="0">
                <a:latin typeface="Franklin Gothic Demi Cond" pitchFamily="34" charset="0"/>
                <a:cs typeface="Calibri" pitchFamily="34" charset="0"/>
              </a:rPr>
              <a:t>outbond</a:t>
            </a:r>
            <a:r>
              <a:rPr lang="en-US" sz="1400" b="1" dirty="0" smtClean="0">
                <a:latin typeface="Franklin Gothic Demi Cond" pitchFamily="34" charset="0"/>
                <a:cs typeface="Calibri" pitchFamily="34" charset="0"/>
              </a:rPr>
              <a:t> “ Strategic Security Guard Training”</a:t>
            </a:r>
            <a:endParaRPr lang="id-ID" sz="1400" dirty="0" smtClean="0">
              <a:latin typeface="Franklin Gothic Demi Cond" pitchFamily="34" charset="0"/>
              <a:cs typeface="Calibri" pitchFamily="34" charset="0"/>
            </a:endParaRPr>
          </a:p>
          <a:p>
            <a:pPr algn="just"/>
            <a:r>
              <a:rPr lang="id-ID" sz="1400" dirty="0" smtClean="0">
                <a:latin typeface="Franklin Gothic Demi Cond" pitchFamily="34" charset="0"/>
                <a:cs typeface="Calibri" pitchFamily="34" charset="0"/>
              </a:rPr>
              <a:t>Khusus bagi para professional anggota dan komandan Security guna mendukung suksesnya kinerja diperusahaan anda.</a:t>
            </a:r>
            <a:endParaRPr lang="id-ID" sz="1400" b="1" u="sng" dirty="0">
              <a:solidFill>
                <a:srgbClr val="FFFF00"/>
              </a:solidFill>
              <a:latin typeface="Franklin Gothic Demi Cond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842" y="4969494"/>
            <a:ext cx="3929090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d-ID" sz="1600" dirty="0" smtClean="0">
                <a:latin typeface="Franklin Gothic Demi Cond" pitchFamily="34" charset="0"/>
                <a:cs typeface="Calibri" pitchFamily="34" charset="0"/>
              </a:rPr>
              <a:t>Konsep pelatihan Integrated Security &amp; Safety service yang berorientasi pada pelayanan prima dengan pendekatan  </a:t>
            </a:r>
            <a:r>
              <a:rPr lang="id-ID" sz="1600" b="1" dirty="0" smtClean="0">
                <a:latin typeface="Franklin Gothic Demi Cond" pitchFamily="34" charset="0"/>
                <a:cs typeface="Calibri" pitchFamily="34" charset="0"/>
              </a:rPr>
              <a:t>R E C I ( Remedial – Enrichment – Consulting – Implementing )</a:t>
            </a:r>
            <a:r>
              <a:rPr lang="id-ID" sz="1600" dirty="0" smtClean="0">
                <a:latin typeface="Franklin Gothic Demi Cond" pitchFamily="34" charset="0"/>
                <a:cs typeface="Calibri" pitchFamily="34" charset="0"/>
              </a:rPr>
              <a:t>.</a:t>
            </a:r>
            <a:endParaRPr lang="id-ID" sz="1600" b="1" u="sng" dirty="0">
              <a:solidFill>
                <a:srgbClr val="FFFF00"/>
              </a:solidFill>
              <a:latin typeface="Franklin Gothic Demi Cond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2789" y="6711625"/>
            <a:ext cx="3929090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d-ID" sz="1600" b="1" dirty="0" smtClean="0">
                <a:latin typeface="Franklin Gothic Demi Cond" pitchFamily="34" charset="0"/>
                <a:cs typeface="Calibri" pitchFamily="34" charset="0"/>
              </a:rPr>
              <a:t>Sistem pengajaran dilengkapi dengan                       “Problem Solving &amp; Security Succes Story”</a:t>
            </a:r>
            <a:r>
              <a:rPr lang="id-ID" sz="1600" dirty="0" smtClean="0">
                <a:latin typeface="Franklin Gothic Demi Cond" pitchFamily="34" charset="0"/>
                <a:cs typeface="Calibri" pitchFamily="34" charset="0"/>
              </a:rPr>
              <a:t> telah terbukti berhasil meningkatkan kinerja security Management dan pelayanan garda terdepan. </a:t>
            </a:r>
            <a:endParaRPr lang="id-ID" sz="1600" b="1" u="sng" dirty="0">
              <a:solidFill>
                <a:srgbClr val="FFFF00"/>
              </a:solidFill>
              <a:latin typeface="Franklin Gothic Demi Cond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0042" y="2345281"/>
            <a:ext cx="5953293" cy="33855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rgbClr val="0070C0"/>
                </a:solidFill>
                <a:latin typeface="Arial Black" pitchFamily="34" charset="0"/>
              </a:rPr>
              <a:t>SECURITY TRAINING PROGRAM</a:t>
            </a:r>
            <a:endParaRPr lang="id-ID" sz="16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2" name="object 14"/>
          <p:cNvSpPr txBox="1"/>
          <p:nvPr/>
        </p:nvSpPr>
        <p:spPr>
          <a:xfrm>
            <a:off x="6143644" y="8715404"/>
            <a:ext cx="714380" cy="280548"/>
          </a:xfrm>
          <a:prstGeom prst="rect">
            <a:avLst/>
          </a:prstGeom>
        </p:spPr>
        <p:txBody>
          <a:bodyPr vert="horz" wrap="square" lIns="0" tIns="11135" rIns="0" bIns="0" rtlCol="0">
            <a:spAutoFit/>
          </a:bodyPr>
          <a:lstStyle/>
          <a:p>
            <a:pPr marL="11135" marR="4454" algn="just">
              <a:lnSpc>
                <a:spcPct val="125000"/>
              </a:lnSpc>
              <a:spcBef>
                <a:spcPts val="88"/>
              </a:spcBef>
            </a:pPr>
            <a:r>
              <a:rPr lang="id-ID" sz="1400" b="1" dirty="0" smtClean="0">
                <a:latin typeface="Calibri" pitchFamily="34" charset="0"/>
                <a:cs typeface="Calibri" pitchFamily="34" charset="0"/>
              </a:rPr>
              <a:t>Page 8</a:t>
            </a:r>
            <a:endParaRPr sz="1200" b="1">
              <a:cs typeface="Arial MT"/>
            </a:endParaRPr>
          </a:p>
        </p:txBody>
      </p:sp>
      <p:pic>
        <p:nvPicPr>
          <p:cNvPr id="35" name="Picture 2" descr="G:\bacd9f5a44a686d7e9d08a6ab4291fdf (1).png"/>
          <p:cNvPicPr>
            <a:picLocks noChangeAspect="1" noChangeArrowheads="1"/>
          </p:cNvPicPr>
          <p:nvPr/>
        </p:nvPicPr>
        <p:blipFill>
          <a:blip r:embed="rId2"/>
          <a:srcRect t="89663" r="5208" b="722"/>
          <a:stretch>
            <a:fillRect/>
          </a:stretch>
        </p:blipFill>
        <p:spPr bwMode="auto">
          <a:xfrm rot="10800000">
            <a:off x="0" y="8643966"/>
            <a:ext cx="6858000" cy="428596"/>
          </a:xfrm>
          <a:prstGeom prst="rect">
            <a:avLst/>
          </a:prstGeom>
          <a:noFill/>
        </p:spPr>
      </p:pic>
      <p:grpSp>
        <p:nvGrpSpPr>
          <p:cNvPr id="36" name="Group 21"/>
          <p:cNvGrpSpPr/>
          <p:nvPr/>
        </p:nvGrpSpPr>
        <p:grpSpPr>
          <a:xfrm>
            <a:off x="4010052" y="7858148"/>
            <a:ext cx="2776534" cy="658815"/>
            <a:chOff x="152400" y="8413747"/>
            <a:chExt cx="2743200" cy="730253"/>
          </a:xfrm>
        </p:grpSpPr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2400" y="8525932"/>
              <a:ext cx="609600" cy="54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 descr="LOGO-GLOBAL-MANAJEMEN-SERTIFIKASI-INDONESIA.pn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0" y="8413747"/>
              <a:ext cx="2133600" cy="730253"/>
            </a:xfrm>
            <a:prstGeom prst="rect">
              <a:avLst/>
            </a:prstGeom>
          </p:spPr>
        </p:pic>
      </p:grp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9" descr="C:\Users\USER\Downloads\WhatsApp Image 2024-03-18 at 11.28.1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6350" y="5508103"/>
            <a:ext cx="1814484" cy="2316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-99392" y="-2006"/>
            <a:ext cx="6957392" cy="2197741"/>
            <a:chOff x="63" y="1"/>
            <a:chExt cx="712" cy="294"/>
          </a:xfrm>
        </p:grpSpPr>
        <p:pic>
          <p:nvPicPr>
            <p:cNvPr id="43" name="Picture 42" descr="Scan100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938" t="8591" r="17381" b="75804"/>
            <a:stretch>
              <a:fillRect/>
            </a:stretch>
          </p:blipFill>
          <p:spPr bwMode="auto">
            <a:xfrm>
              <a:off x="63" y="1"/>
              <a:ext cx="712" cy="2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52"/>
            <p:cNvSpPr>
              <a:spLocks noChangeArrowheads="1"/>
            </p:cNvSpPr>
            <p:nvPr/>
          </p:nvSpPr>
          <p:spPr bwMode="auto">
            <a:xfrm rot="21414909" flipV="1">
              <a:off x="103" y="241"/>
              <a:ext cx="3" cy="5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54" name="Group 8"/>
          <p:cNvGrpSpPr/>
          <p:nvPr/>
        </p:nvGrpSpPr>
        <p:grpSpPr>
          <a:xfrm>
            <a:off x="214290" y="235409"/>
            <a:ext cx="1077162" cy="1417694"/>
            <a:chOff x="4856659" y="382096"/>
            <a:chExt cx="1785898" cy="2219500"/>
          </a:xfrm>
        </p:grpSpPr>
        <p:pic>
          <p:nvPicPr>
            <p:cNvPr id="55" name="Picture 54" descr="G:\PT. Bukit Mayana 8\File SYF\Blok VII 2015\Kartu Nama\LOGO ss new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05130" y="382096"/>
              <a:ext cx="1325105" cy="1535918"/>
            </a:xfrm>
            <a:prstGeom prst="rect">
              <a:avLst/>
            </a:prstGeom>
            <a:noFill/>
          </p:spPr>
        </p:pic>
        <p:sp>
          <p:nvSpPr>
            <p:cNvPr id="56" name="WordArt 2"/>
            <p:cNvSpPr>
              <a:spLocks noChangeArrowheads="1" noChangeShapeType="1" noTextEdit="1"/>
            </p:cNvSpPr>
            <p:nvPr/>
          </p:nvSpPr>
          <p:spPr bwMode="auto">
            <a:xfrm>
              <a:off x="4856659" y="2101530"/>
              <a:ext cx="1785898" cy="50006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019"/>
                </a:avLst>
              </a:prstTxWarp>
            </a:bodyPr>
            <a:lstStyle/>
            <a:p>
              <a:pPr algn="ctr" rtl="0"/>
              <a:r>
                <a:rPr lang="en-US" sz="900" kern="10" spc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Pristina"/>
                </a:rPr>
                <a:t>Care of U Guard U</a:t>
              </a:r>
              <a:endParaRPr lang="id-ID" sz="900" kern="10" spc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Pristin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44" name="Oval 43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5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5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2484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4934" y="3035829"/>
            <a:ext cx="156617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ccs.infospace.com/ClickHandler.ashx?du=http%3a%2f%2fwww.slideworld.com%2ftempimages%2fslideworld_8004_digital-security-data_24%2fSlide1.jpg&amp;ru=http%3a%2f%2fwww.slideworld.com%2ftempimages%2fslideworld_8004_digital-security-data_24%2fSlide1.jpg&amp;ld=20131004&amp;ap=8&amp;app=1&amp;c=b1g2&amp;s=b1g2&amp;coi=772&amp;cop=main-title&amp;euip=110.138.46.216&amp;npp=8&amp;p=0&amp;pp=0&amp;pvaid=fc529085c7954c67979b370526d9c012&amp;ep=8&amp;mid=9&amp;en=iqbFy3hiOlUHyLvjxVat0uXu%2f6Om7n9vCmkI935Bmy1zvnphE79TDA%3d%3d&amp;hash=173E7788BF10059D4D067471D04B1A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r="13268"/>
          <a:stretch/>
        </p:blipFill>
        <p:spPr bwMode="auto">
          <a:xfrm>
            <a:off x="-4214866" y="2857488"/>
            <a:ext cx="3584095" cy="374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4624" y="-2006"/>
            <a:ext cx="6739721" cy="2197741"/>
            <a:chOff x="63" y="1"/>
            <a:chExt cx="712" cy="294"/>
          </a:xfrm>
        </p:grpSpPr>
        <p:pic>
          <p:nvPicPr>
            <p:cNvPr id="9" name="Picture 8" descr="Scan100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938" t="8591" r="17381" b="75804"/>
            <a:stretch>
              <a:fillRect/>
            </a:stretch>
          </p:blipFill>
          <p:spPr bwMode="auto">
            <a:xfrm>
              <a:off x="63" y="1"/>
              <a:ext cx="712" cy="2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 rot="21414909" flipV="1">
              <a:off x="103" y="241"/>
              <a:ext cx="3" cy="5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pic>
        <p:nvPicPr>
          <p:cNvPr id="16" name="Picture 15" descr="G:\PT. Bukit Mayana 8\2019\IM Marketing\EDITING SS\COMPRO-HAL9-10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 bwMode="auto">
          <a:xfrm>
            <a:off x="69175" y="2195734"/>
            <a:ext cx="6690617" cy="644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http://ccs.infospace.com/ClickHandler.ashx?du=http%3a%2f%2fwww.slideworld.com%2ftempimages%2fslideworld_8004_digital-security-data_24%2fSlide1.jpg&amp;ru=http%3a%2f%2fwww.slideworld.com%2ftempimages%2fslideworld_8004_digital-security-data_24%2fSlide1.jpg&amp;ld=20131004&amp;ap=8&amp;app=1&amp;c=b1g2&amp;s=b1g2&amp;coi=772&amp;cop=main-title&amp;euip=110.138.46.216&amp;npp=8&amp;p=0&amp;pp=0&amp;pvaid=fc529085c7954c67979b370526d9c012&amp;ep=8&amp;mid=9&amp;en=iqbFy3hiOlUHyLvjxVat0uXu%2f6Om7n9vCmkI935Bmy1zvnphE79TDA%3d%3d&amp;hash=173E7788BF10059D4D067471D04B1A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9475" t="15171" r="121251" b="-10742"/>
          <a:stretch/>
        </p:blipFill>
        <p:spPr bwMode="auto">
          <a:xfrm>
            <a:off x="3038475" y="6181724"/>
            <a:ext cx="2134690" cy="3224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cs.infospace.com/ClickHandler.ashx?du=http%3a%2f%2fwww.slideworld.com%2ftempimages%2fslideworld_8004_digital-security-data_24%2fSlide1.jpg&amp;ru=http%3a%2f%2fwww.slideworld.com%2ftempimages%2fslideworld_8004_digital-security-data_24%2fSlide1.jpg&amp;ld=20131004&amp;ap=8&amp;app=1&amp;c=b1g2&amp;s=b1g2&amp;coi=772&amp;cop=main-title&amp;euip=110.138.46.216&amp;npp=8&amp;p=0&amp;pp=0&amp;pvaid=fc529085c7954c67979b370526d9c012&amp;ep=8&amp;mid=9&amp;en=iqbFy3hiOlUHyLvjxVat0uXu%2f6Om7n9vCmkI935Bmy1zvnphE79TDA%3d%3d&amp;hash=173E7788BF10059D4D067471D04B1A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5" t="4474" r="17692" b="15559"/>
          <a:stretch/>
        </p:blipFill>
        <p:spPr bwMode="auto">
          <a:xfrm>
            <a:off x="-2857544" y="7072330"/>
            <a:ext cx="1451172" cy="12961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8"/>
          <p:cNvGrpSpPr/>
          <p:nvPr/>
        </p:nvGrpSpPr>
        <p:grpSpPr>
          <a:xfrm>
            <a:off x="5381463" y="1331640"/>
            <a:ext cx="1206525" cy="1386905"/>
            <a:chOff x="4856659" y="784499"/>
            <a:chExt cx="1785898" cy="1817097"/>
          </a:xfrm>
        </p:grpSpPr>
        <p:pic>
          <p:nvPicPr>
            <p:cNvPr id="19" name="Picture 18" descr="G:\PT. Bukit Mayana 8\File SYF\Blok VII 2015\Kartu Nama\LOGO ss ne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54540" y="784499"/>
              <a:ext cx="1117216" cy="1294956"/>
            </a:xfrm>
            <a:prstGeom prst="rect">
              <a:avLst/>
            </a:prstGeom>
            <a:noFill/>
          </p:spPr>
        </p:pic>
        <p:sp>
          <p:nvSpPr>
            <p:cNvPr id="20" name="WordArt 2"/>
            <p:cNvSpPr>
              <a:spLocks noChangeArrowheads="1" noChangeShapeType="1" noTextEdit="1"/>
            </p:cNvSpPr>
            <p:nvPr/>
          </p:nvSpPr>
          <p:spPr bwMode="auto">
            <a:xfrm>
              <a:off x="4856659" y="2101530"/>
              <a:ext cx="1785898" cy="50006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019"/>
                </a:avLst>
              </a:prstTxWarp>
            </a:bodyPr>
            <a:lstStyle/>
            <a:p>
              <a:pPr algn="ctr" rtl="0"/>
              <a:r>
                <a:rPr lang="en-US" sz="900" kern="10" spc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Pristina"/>
                </a:rPr>
                <a:t>Care of U Guard U</a:t>
              </a:r>
              <a:endParaRPr lang="id-ID" sz="900" kern="10" spc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Pristina"/>
              </a:endParaRPr>
            </a:p>
          </p:txBody>
        </p:sp>
      </p:grpSp>
      <p:pic>
        <p:nvPicPr>
          <p:cNvPr id="25" name="Picture 2" descr="G:\bacd9f5a44a686d7e9d08a6ab4291fdf (1).png"/>
          <p:cNvPicPr>
            <a:picLocks noChangeAspect="1" noChangeArrowheads="1"/>
          </p:cNvPicPr>
          <p:nvPr/>
        </p:nvPicPr>
        <p:blipFill>
          <a:blip r:embed="rId9"/>
          <a:srcRect t="89663" r="5208" b="722"/>
          <a:stretch>
            <a:fillRect/>
          </a:stretch>
        </p:blipFill>
        <p:spPr bwMode="auto">
          <a:xfrm rot="10800000">
            <a:off x="0" y="8715436"/>
            <a:ext cx="6858000" cy="428596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5857892" y="8572528"/>
            <a:ext cx="857256" cy="500066"/>
            <a:chOff x="5857892" y="8572528"/>
            <a:chExt cx="857256" cy="500066"/>
          </a:xfrm>
        </p:grpSpPr>
        <p:sp>
          <p:nvSpPr>
            <p:cNvPr id="17" name="Oval 16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1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6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128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er2.jpg"/>
          <p:cNvPicPr>
            <a:picLocks noChangeAspect="1"/>
          </p:cNvPicPr>
          <p:nvPr/>
        </p:nvPicPr>
        <p:blipFill>
          <a:blip r:embed="rId2"/>
          <a:srcRect t="26814" r="2236" b="4637"/>
          <a:stretch>
            <a:fillRect/>
          </a:stretch>
        </p:blipFill>
        <p:spPr>
          <a:xfrm>
            <a:off x="4" y="5"/>
            <a:ext cx="6815505" cy="914400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Arc 4"/>
          <p:cNvSpPr/>
          <p:nvPr/>
        </p:nvSpPr>
        <p:spPr>
          <a:xfrm flipV="1">
            <a:off x="0" y="5943600"/>
            <a:ext cx="2057400" cy="11430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:\Documents and Settings\User\My Documents\Foto1750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771900" y="3233129"/>
            <a:ext cx="2265196" cy="308889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 descr="PICT0626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l="16810" t="1150" r="25431" b="7471"/>
          <a:stretch>
            <a:fillRect/>
          </a:stretch>
        </p:blipFill>
        <p:spPr>
          <a:xfrm>
            <a:off x="3035808" y="4800600"/>
            <a:ext cx="1472184" cy="16002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Foto2320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l="9107" t="3572" r="16965"/>
          <a:stretch>
            <a:fillRect/>
          </a:stretch>
        </p:blipFill>
        <p:spPr>
          <a:xfrm>
            <a:off x="3686174" y="6057899"/>
            <a:ext cx="1466848" cy="16002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cleaning equipment_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27195" t="32621" r="933" b="1096"/>
          <a:stretch>
            <a:fillRect/>
          </a:stretch>
        </p:blipFill>
        <p:spPr bwMode="auto">
          <a:xfrm>
            <a:off x="4849717" y="6343650"/>
            <a:ext cx="1524000" cy="17111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Foto2237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rcRect t="2381" r="26190"/>
          <a:stretch>
            <a:fillRect/>
          </a:stretch>
        </p:blipFill>
        <p:spPr>
          <a:xfrm>
            <a:off x="4887817" y="4800600"/>
            <a:ext cx="1447800" cy="174064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Rounded Rectangular Callout 33"/>
          <p:cNvSpPr/>
          <p:nvPr/>
        </p:nvSpPr>
        <p:spPr>
          <a:xfrm>
            <a:off x="76200" y="0"/>
            <a:ext cx="6781800" cy="1371600"/>
          </a:xfrm>
          <a:prstGeom prst="wedgeRoundRectCallou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WordArt 3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3886200" cy="4572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b="1" i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</a:rPr>
              <a:t>Not just  cleaning service ! </a:t>
            </a:r>
            <a:endParaRPr lang="id-ID" sz="1600" b="1" i="1" kern="1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8" name="WordArt 3"/>
          <p:cNvSpPr>
            <a:spLocks noChangeArrowheads="1" noChangeShapeType="1" noTextEdit="1"/>
          </p:cNvSpPr>
          <p:nvPr/>
        </p:nvSpPr>
        <p:spPr bwMode="auto">
          <a:xfrm>
            <a:off x="609599" y="838200"/>
            <a:ext cx="5726017" cy="2774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600" b="1" i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</a:rPr>
              <a:t>We maintain your valuable Building &amp; Property</a:t>
            </a:r>
            <a:endParaRPr lang="id-ID" sz="1600" b="1" i="1" kern="1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9" name="Picture 38" descr="logo safeclean B.png"/>
          <p:cNvPicPr>
            <a:picLocks noChangeAspect="1"/>
          </p:cNvPicPr>
          <p:nvPr/>
        </p:nvPicPr>
        <p:blipFill>
          <a:blip r:embed="rId8" cstate="print">
            <a:lum bright="-30000" contrast="40000"/>
          </a:blip>
          <a:stretch>
            <a:fillRect/>
          </a:stretch>
        </p:blipFill>
        <p:spPr>
          <a:xfrm>
            <a:off x="762000" y="1600204"/>
            <a:ext cx="1600200" cy="16389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" name="WordArt 2"/>
          <p:cNvSpPr>
            <a:spLocks noChangeArrowheads="1" noChangeShapeType="1" noTextEdit="1"/>
          </p:cNvSpPr>
          <p:nvPr/>
        </p:nvSpPr>
        <p:spPr bwMode="auto">
          <a:xfrm>
            <a:off x="3200400" y="1905000"/>
            <a:ext cx="3429000" cy="8382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27" tIns="45713" rIns="91427" bIns="45713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rtl="0"/>
            <a:r>
              <a:rPr lang="es-ES" sz="2400" kern="1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Membangun</a:t>
            </a:r>
            <a:r>
              <a:rPr lang="es-ES" sz="2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dan...! </a:t>
            </a:r>
            <a:r>
              <a:rPr lang="es-ES" sz="2400" kern="1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merawat</a:t>
            </a:r>
            <a:endParaRPr lang="es-ES" sz="2400" kern="1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s-ES" sz="2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sama </a:t>
            </a:r>
            <a:r>
              <a:rPr lang="es-ES" sz="2400" kern="1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pentingnya</a:t>
            </a:r>
            <a:r>
              <a:rPr lang="es-ES" sz="2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id-ID" sz="24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>
            <a:off x="533400" y="4191000"/>
            <a:ext cx="2133600" cy="228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en-US" sz="1200" b="1" kern="1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Cleaning Maintenance service</a:t>
            </a:r>
            <a:endParaRPr lang="en-US" sz="1200" b="1" kern="1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3" name="WordArt 6"/>
          <p:cNvSpPr>
            <a:spLocks noChangeArrowheads="1" noChangeShapeType="1" noTextEdit="1"/>
          </p:cNvSpPr>
          <p:nvPr/>
        </p:nvSpPr>
        <p:spPr bwMode="auto">
          <a:xfrm>
            <a:off x="228600" y="3352800"/>
            <a:ext cx="2438400" cy="609600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en-US" sz="1200" kern="10" dirty="0" smtClean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We applied Quality Management System</a:t>
            </a:r>
          </a:p>
          <a:p>
            <a:pPr rtl="0"/>
            <a:r>
              <a:rPr lang="en-US" sz="1200" kern="10" dirty="0" smtClean="0">
                <a:ln w="10160">
                  <a:noFill/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for your needs :</a:t>
            </a:r>
            <a:endParaRPr lang="id-ID" sz="1200" kern="10" dirty="0">
              <a:ln w="10160">
                <a:noFill/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8600" y="4191000"/>
            <a:ext cx="1524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WordArt 7"/>
          <p:cNvSpPr>
            <a:spLocks noChangeArrowheads="1" noChangeShapeType="1" noTextEdit="1"/>
          </p:cNvSpPr>
          <p:nvPr/>
        </p:nvSpPr>
        <p:spPr bwMode="auto">
          <a:xfrm>
            <a:off x="533400" y="45720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en-US" sz="1200" b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Landscape &amp; Gardening Maintenance</a:t>
            </a:r>
            <a:endParaRPr lang="en-US" sz="1200" b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7" name="WordArt 4"/>
          <p:cNvSpPr>
            <a:spLocks noChangeArrowheads="1" noChangeShapeType="1" noTextEdit="1"/>
          </p:cNvSpPr>
          <p:nvPr/>
        </p:nvSpPr>
        <p:spPr bwMode="auto">
          <a:xfrm>
            <a:off x="533400" y="5029200"/>
            <a:ext cx="2209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en-US" sz="1200" b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Marble Polishing &amp; General Cleaning</a:t>
            </a:r>
            <a:endParaRPr lang="en-US" sz="1200" b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/>
        </p:nvSpPr>
        <p:spPr bwMode="auto">
          <a:xfrm>
            <a:off x="533400" y="54102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/>
            <a:r>
              <a:rPr lang="en-US" sz="1200" b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Equipment &amp; Material Supplies</a:t>
            </a:r>
            <a:endParaRPr lang="en-US" sz="1200" b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49" name="WordArt 8"/>
          <p:cNvSpPr>
            <a:spLocks noChangeArrowheads="1" noChangeShapeType="1" noTextEdit="1"/>
          </p:cNvSpPr>
          <p:nvPr/>
        </p:nvSpPr>
        <p:spPr bwMode="auto">
          <a:xfrm>
            <a:off x="533400" y="57912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200" b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Pest, Rodent &amp;  Termite Control</a:t>
            </a:r>
            <a:endParaRPr lang="en-US" sz="1200" b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600" y="4572000"/>
            <a:ext cx="1524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28600" y="4953000"/>
            <a:ext cx="1524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28600" y="5334000"/>
            <a:ext cx="1524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28600" y="5791200"/>
            <a:ext cx="1524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E:\File SYF\Blok VII 2015\COMPANY PROFILE 2015 OK\New Folder\KOMP 2.jpg"/>
          <p:cNvPicPr/>
          <p:nvPr/>
        </p:nvPicPr>
        <p:blipFill>
          <a:blip r:embed="rId9" cstate="print"/>
          <a:srcRect l="61416" t="86364" r="7534" b="3305"/>
          <a:stretch>
            <a:fillRect/>
          </a:stretch>
        </p:blipFill>
        <p:spPr bwMode="auto">
          <a:xfrm>
            <a:off x="10710564" y="8001000"/>
            <a:ext cx="1905000" cy="762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5" name="WordArt 2"/>
          <p:cNvSpPr>
            <a:spLocks noChangeArrowheads="1" noChangeShapeType="1" noTextEdit="1"/>
          </p:cNvSpPr>
          <p:nvPr/>
        </p:nvSpPr>
        <p:spPr bwMode="auto">
          <a:xfrm>
            <a:off x="533400" y="7658099"/>
            <a:ext cx="2031504" cy="226268"/>
          </a:xfrm>
          <a:prstGeom prst="rect">
            <a:avLst/>
          </a:prstGeom>
        </p:spPr>
        <p:txBody>
          <a:bodyPr wrap="none" lIns="91427" tIns="45713" rIns="91427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1200" kern="1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Quality Management System :</a:t>
            </a:r>
            <a:endParaRPr lang="en-US" sz="1200" kern="1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6" name="Picture 55" descr="http://situsdownload.com/wp-content/uploads/2010/06/contact-us-bikinprofil-dot-com-inovasi-pembuatan-company-profile-300x238.jpg">
            <a:hlinkClick r:id="rId10"/>
          </p:cNvPr>
          <p:cNvPicPr/>
          <p:nvPr/>
        </p:nvPicPr>
        <p:blipFill>
          <a:blip r:embed="rId11" cstate="print">
            <a:lum contrast="40000"/>
          </a:blip>
          <a:srcRect/>
          <a:stretch>
            <a:fillRect/>
          </a:stretch>
        </p:blipFill>
        <p:spPr bwMode="auto">
          <a:xfrm>
            <a:off x="11205864" y="6858000"/>
            <a:ext cx="914400" cy="16764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7" name="WordArt 4"/>
          <p:cNvSpPr>
            <a:spLocks noChangeArrowheads="1" noChangeShapeType="1" noTextEdit="1"/>
          </p:cNvSpPr>
          <p:nvPr/>
        </p:nvSpPr>
        <p:spPr bwMode="auto">
          <a:xfrm>
            <a:off x="9643764" y="5505450"/>
            <a:ext cx="1600200" cy="381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12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SAFE CLEAN</a:t>
            </a:r>
          </a:p>
        </p:txBody>
      </p:sp>
      <p:sp>
        <p:nvSpPr>
          <p:cNvPr id="58" name="WordArt 1"/>
          <p:cNvSpPr>
            <a:spLocks noChangeArrowheads="1" noChangeShapeType="1" noTextEdit="1"/>
          </p:cNvSpPr>
          <p:nvPr/>
        </p:nvSpPr>
        <p:spPr bwMode="auto">
          <a:xfrm>
            <a:off x="11205864" y="8995952"/>
            <a:ext cx="10024764" cy="5253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000" kern="1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Sriyanto</a:t>
            </a:r>
            <a:endParaRPr lang="en-US" sz="1000" kern="1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 algn="l" rtl="0"/>
            <a:r>
              <a:rPr lang="en-US" sz="1000" kern="10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Siswanto</a:t>
            </a:r>
            <a:endParaRPr lang="en-US" sz="1000" kern="10" dirty="0" smtClean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 algn="l" rtl="0"/>
            <a:r>
              <a:rPr lang="en-US" sz="1000" kern="10" dirty="0" err="1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Syahidin</a:t>
            </a:r>
            <a:endParaRPr lang="en-US" sz="1000" kern="1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Toto </a:t>
            </a:r>
            <a:r>
              <a:rPr lang="en-US" sz="1000" kern="1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Pray</a:t>
            </a:r>
          </a:p>
          <a:p>
            <a:pPr algn="l" rtl="0"/>
            <a:r>
              <a:rPr lang="en-US" sz="1000" kern="1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Phone</a:t>
            </a:r>
            <a:endParaRPr lang="en-US" sz="1000" kern="1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Email</a:t>
            </a:r>
          </a:p>
        </p:txBody>
      </p:sp>
      <p:sp>
        <p:nvSpPr>
          <p:cNvPr id="59" name="WordArt 3"/>
          <p:cNvSpPr>
            <a:spLocks noChangeArrowheads="1" noChangeShapeType="1" noTextEdit="1"/>
          </p:cNvSpPr>
          <p:nvPr/>
        </p:nvSpPr>
        <p:spPr bwMode="auto">
          <a:xfrm>
            <a:off x="9333656" y="5102828"/>
            <a:ext cx="1524000" cy="1219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0895-3850-50929</a:t>
            </a: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1000" kern="1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0813-8459-8727</a:t>
            </a:r>
          </a:p>
          <a:p>
            <a:pPr algn="l" rtl="0"/>
            <a:r>
              <a:rPr lang="en-US" sz="1000" kern="1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 0815-1996-7208</a:t>
            </a:r>
            <a:endParaRPr lang="en-US" sz="1000" kern="1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/>
              <a:cs typeface="Calibri"/>
            </a:endParaRP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</a:t>
            </a:r>
            <a:r>
              <a:rPr lang="en-US" sz="1000" kern="1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0878-712-40079</a:t>
            </a:r>
            <a:endParaRPr lang="en-US" sz="1000" kern="1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libri"/>
              <a:cs typeface="Calibri"/>
            </a:endParaRP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(021) 4893001, 4711182</a:t>
            </a:r>
          </a:p>
          <a:p>
            <a:pPr algn="l" rtl="0"/>
            <a:r>
              <a:rPr lang="en-US" sz="1000" kern="1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Calibri"/>
              </a:rPr>
              <a:t>: maintenance.total@yahoo.com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6865938" cy="9144000"/>
          </a:xfrm>
          <a:prstGeom prst="rect">
            <a:avLst/>
          </a:prstGeom>
          <a:noFill/>
          <a:ln w="38100" algn="in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32" descr="LOGO-GLOBAL-MANAJEMEN-SERTIFIKASI-INDONESIA.pn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88" y="8001000"/>
            <a:ext cx="2159224" cy="708270"/>
          </a:xfrm>
          <a:prstGeom prst="rect">
            <a:avLst/>
          </a:prstGeom>
        </p:spPr>
      </p:pic>
      <p:pic>
        <p:nvPicPr>
          <p:cNvPr id="35" name="Picture 34" descr="C:\Documents and Settings\User\My Documents\Foto1750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23900" y="4795468"/>
            <a:ext cx="2265196" cy="3088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6" name="Group 35"/>
          <p:cNvGrpSpPr/>
          <p:nvPr/>
        </p:nvGrpSpPr>
        <p:grpSpPr>
          <a:xfrm>
            <a:off x="5786454" y="8501090"/>
            <a:ext cx="857256" cy="500066"/>
            <a:chOff x="5857892" y="8572528"/>
            <a:chExt cx="857256" cy="500066"/>
          </a:xfrm>
        </p:grpSpPr>
        <p:sp>
          <p:nvSpPr>
            <p:cNvPr id="42" name="Oval 41"/>
            <p:cNvSpPr/>
            <p:nvPr/>
          </p:nvSpPr>
          <p:spPr>
            <a:xfrm>
              <a:off x="6072206" y="8572528"/>
              <a:ext cx="571504" cy="50006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4" name="Group 23"/>
            <p:cNvGrpSpPr/>
            <p:nvPr/>
          </p:nvGrpSpPr>
          <p:grpSpPr>
            <a:xfrm>
              <a:off x="5857892" y="8572528"/>
              <a:ext cx="857256" cy="500066"/>
              <a:chOff x="8001032" y="8501090"/>
              <a:chExt cx="857256" cy="500066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8001032" y="8501090"/>
                <a:ext cx="571504" cy="50006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143908" y="8501090"/>
                <a:ext cx="571504" cy="50006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8286784" y="8501090"/>
                <a:ext cx="571504" cy="5000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 smtClean="0">
                    <a:solidFill>
                      <a:schemeClr val="tx1"/>
                    </a:solidFill>
                  </a:rPr>
                  <a:t>7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313153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1376</Words>
  <Application>Microsoft Office PowerPoint</Application>
  <PresentationFormat>On-screen Show (4:3)</PresentationFormat>
  <Paragraphs>436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Cleaning out put Standard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470</cp:revision>
  <cp:lastPrinted>2024-04-03T08:23:19Z</cp:lastPrinted>
  <dcterms:created xsi:type="dcterms:W3CDTF">2024-02-26T03:13:52Z</dcterms:created>
  <dcterms:modified xsi:type="dcterms:W3CDTF">2024-04-17T08:29:12Z</dcterms:modified>
</cp:coreProperties>
</file>